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75" r:id="rId11"/>
    <p:sldId id="281" r:id="rId12"/>
    <p:sldId id="286" r:id="rId13"/>
    <p:sldId id="282" r:id="rId14"/>
    <p:sldId id="283" r:id="rId15"/>
    <p:sldId id="284" r:id="rId16"/>
    <p:sldId id="285" r:id="rId17"/>
    <p:sldId id="287" r:id="rId18"/>
    <p:sldId id="289" r:id="rId19"/>
    <p:sldId id="288" r:id="rId20"/>
    <p:sldId id="29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02D"/>
    <a:srgbClr val="B40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6"/>
    <p:restoredTop sz="94648"/>
  </p:normalViewPr>
  <p:slideViewPr>
    <p:cSldViewPr snapToGrid="0" showGuides="1">
      <p:cViewPr varScale="1">
        <p:scale>
          <a:sx n="62" d="100"/>
          <a:sy n="62" d="100"/>
        </p:scale>
        <p:origin x="832" y="5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C289-746B-A9D6-B235-B8733E34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50AC5-C2ED-5DE7-DBC3-B86E4D069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D794A-B945-E315-4DA6-4CD2BDD2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BD88-96CD-16DE-F86E-8B4BDF598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5CE3E-A8AA-CA72-8228-DEA982D9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F2A7-3B88-5B4D-A449-D00CCA19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40084-5633-F03A-3FC8-2857C230B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74C0-B651-4CD0-AD17-A7D2135B3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AF874-F54E-106F-3FF1-E80F45AD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0EBC5-AD29-3D84-086B-F79CFC7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0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049E3-F7E2-C399-6D10-DCB01C4A8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F96702-8686-CE6C-A8D9-C2E55EAA12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3FB6E-4FD7-2A05-705E-821255A6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227A9-584D-7F20-CBA3-F6AD13ED9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3903B-1FCF-C8F2-67F7-D152C837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1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7574-0560-8D93-FC4C-AA985252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E820-D72E-4055-8C84-6CDBF941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E44EA-F78E-E948-91FB-060E9592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63D5-7F95-731F-D899-C0AD7321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2B71B-6CE8-17EB-F7AD-1B9D6E2B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1679-EA14-30C1-93A8-6FAD5CFF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F30F2-9374-5B75-9C5F-F2879837F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106BF-EA86-32F6-F7AE-5F2BDB8E3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1B758-992C-DEC8-5CE2-4202606E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B2786-EF98-D21A-E27E-D595858F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2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2166-9728-BB8D-B6EC-25DEE54A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56D8-CE1C-F073-7C03-24CC0D0E1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F467B-6A1B-D107-21EB-7DA4D2B65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7776D-5446-B5A9-6EBA-5DECCFB4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9CDF-16E6-CF5C-0111-FDFD9C545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1AAF5-355B-C50F-8FBE-AFE938C5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6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BFA-5C14-9086-424C-65FDC9D5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00BD7-EBC3-30D0-2D85-00CF45A0D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6B4E2-0976-0F96-E746-E9CCEA1E3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CC9C4-C99B-5181-A51A-8909EB066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90BEB-2ED0-B3AD-733B-8F6DAD29A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CFDC8-5221-13E5-D24A-AC0EC0D8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B831C-0C33-2660-F77B-7EE52380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DA192-1574-F255-7686-131AF821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4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2205-69E0-4726-D794-8D7D36E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BCA83-8996-3B7B-5548-B950FECC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EB02D-F16E-7B85-9E3C-4EE8AEC5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6AE61-0D8C-7EC1-60C6-CD3779D6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2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3105D-BE4E-6691-D249-50837872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035E9-4EF7-34AE-B644-B4046CB91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E218B-485C-44F5-8DBD-97E305E3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0D3B-5BBE-30C3-D6D9-AB10AFE7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9D2C-85BB-7358-87CF-0695C4067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16A52-B8B6-30E4-2117-FDDFAD114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94D5-3C7A-25FB-C2BD-D6B6541EF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FF72A-2B5D-08B2-977E-7BA8DB6F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F4443-1B68-2E68-DAC2-590908B9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3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09A90-8421-7644-B762-7BC2CE6AD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0A80C-8F15-5633-EA06-10374E86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06CDA-EC27-1CFE-8DEA-AB0A360CE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BD035-645E-8EEE-7DE9-9F9328E6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83C32-C891-F4B7-B192-00AB3DA8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592E8-EE67-6CA2-9C54-8D59FB63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9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C4969-7750-76AD-8B61-548C7472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4195-E0BE-32E9-5BD0-2E60CBD51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D707-3A58-1D87-BBA3-39A8AD621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B8D8A6-AD7A-1849-B554-35D69A4C8D6E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CF89D-A3FF-B608-2152-E35F8481A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6756-44E3-459A-A889-0E1B499B4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E8A180-220F-4D4A-A312-F929325F9F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8.svg"/><Relationship Id="rId11" Type="http://schemas.microsoft.com/office/2017/06/relationships/model3d" Target="../media/model3d1.glb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17/06/relationships/model3d" Target="../media/model3d2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17/06/relationships/model3d" Target="../media/model3d1.glb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23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.pn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microsoft.com/office/2017/06/relationships/model3d" Target="../media/model3d1.glb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6" Type="http://schemas.microsoft.com/office/2017/06/relationships/model3d" Target="../media/model3d1.glb"/><Relationship Id="rId5" Type="http://schemas.openxmlformats.org/officeDocument/2006/relationships/image" Target="../media/image50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17/06/relationships/model3d" Target="../media/model3d1.glb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3.png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microsoft.com/office/2017/06/relationships/model3d" Target="../media/model3d1.glb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app.powerbi.com/view?r=eyJrIjoiM2I0NjFlZDEtZGFlMi00MWE1LThiODEtZjc2OWMwZWZiNDUyIiwidCI6IjViNDYyNjIyLWI0ZDktNDk5OC05NGQ1LWNiMWJjMTljN2Y5NiJ9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6" Type="http://schemas.openxmlformats.org/officeDocument/2006/relationships/audio" Target="../media/audio1.wav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app.powerbi.com/view?r=eyJrIjoiM2I0NjFlZDEtZGFlMi00MWE1LThiODEtZjc2OWMwZWZiNDUyIiwidCI6IjViNDYyNjIyLWI0ZDktNDk5OC05NGQ1LWNiMWJjMTljN2Y5NiJ9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6" Type="http://schemas.openxmlformats.org/officeDocument/2006/relationships/audio" Target="../media/audio1.wav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17/06/relationships/model3d" Target="../media/model3d1.glb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microsoft.com/office/2017/06/relationships/model3d" Target="../media/model3d1.glb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train at a station&#10;&#10;Description automatically generated">
            <a:extLst>
              <a:ext uri="{FF2B5EF4-FFF2-40B4-BE49-F238E27FC236}">
                <a16:creationId xmlns:a16="http://schemas.microsoft.com/office/drawing/2014/main" id="{766133BE-EAA0-601D-BAB7-C20762EE1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3069" y="0"/>
            <a:ext cx="12188931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B179CFE-2F16-0B49-B9A8-84CE1E7B7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692" y="722376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Railway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5029C3-AF28-0320-FD15-454B068F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967" y="3836056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800"/>
              </a:spcAft>
            </a:pPr>
            <a:r>
              <a:rPr lang="en-US" b="1" dirty="0">
                <a:solidFill>
                  <a:schemeClr val="bg1"/>
                </a:solidFill>
                <a:effectLst/>
              </a:rPr>
              <a:t>Data Analytics Project</a:t>
            </a:r>
          </a:p>
          <a:p>
            <a:pPr algn="ctr">
              <a:spcAft>
                <a:spcPts val="800"/>
              </a:spcAft>
            </a:pP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flag on a pole&#10;&#10;Description automatically generated">
            <a:extLst>
              <a:ext uri="{FF2B5EF4-FFF2-40B4-BE49-F238E27FC236}">
                <a16:creationId xmlns:a16="http://schemas.microsoft.com/office/drawing/2014/main" id="{EF3420E2-B331-6ED7-362D-45A07925F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36812">
            <a:off x="1552058" y="1020668"/>
            <a:ext cx="2466654" cy="24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1" y="367497"/>
            <a:ext cx="7776415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Revenue &amp; Average Ticket Price By Ticket Type &amp; Class 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F5CE0C-56E8-392B-9318-A7F8DBAB34B5}"/>
              </a:ext>
            </a:extLst>
          </p:cNvPr>
          <p:cNvSpPr/>
          <p:nvPr/>
        </p:nvSpPr>
        <p:spPr>
          <a:xfrm>
            <a:off x="4961982" y="3377290"/>
            <a:ext cx="3308562" cy="19673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500" b="1" u="sng" dirty="0"/>
              <a:t>Advance Tickets</a:t>
            </a:r>
          </a:p>
          <a:p>
            <a:endParaRPr lang="en-IN" sz="15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Standard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242,388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First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66,886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37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B1BBBB7-F054-AD20-19E3-5EB03C62D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9"/>
          <a:stretch/>
        </p:blipFill>
        <p:spPr bwMode="auto">
          <a:xfrm>
            <a:off x="357651" y="2663796"/>
            <a:ext cx="4241105" cy="336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blue and red ticket&#10;&#10;Description automatically generated">
            <a:extLst>
              <a:ext uri="{FF2B5EF4-FFF2-40B4-BE49-F238E27FC236}">
                <a16:creationId xmlns:a16="http://schemas.microsoft.com/office/drawing/2014/main" id="{91E0E2ED-A2CA-DB76-7CA2-DFA579BB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620" y="327443"/>
            <a:ext cx="1287717" cy="11696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2A40F9-F2A7-C845-4541-C3270EF21687}"/>
              </a:ext>
            </a:extLst>
          </p:cNvPr>
          <p:cNvSpPr/>
          <p:nvPr/>
        </p:nvSpPr>
        <p:spPr>
          <a:xfrm>
            <a:off x="8533478" y="2088907"/>
            <a:ext cx="3439236" cy="1967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500" b="1" u="sng" dirty="0"/>
              <a:t>Off-Peak Tickets</a:t>
            </a:r>
          </a:p>
          <a:p>
            <a:endParaRPr lang="en-IN" sz="15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Standard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178,666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22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First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44,672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55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2CE6DE7-9F8C-CBFE-9063-374036D482E3}"/>
              </a:ext>
            </a:extLst>
          </p:cNvPr>
          <p:cNvSpPr/>
          <p:nvPr/>
        </p:nvSpPr>
        <p:spPr>
          <a:xfrm>
            <a:off x="8533478" y="4258102"/>
            <a:ext cx="3439236" cy="22155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500" b="1" u="sng" dirty="0"/>
              <a:t>Anytime Tickets</a:t>
            </a:r>
          </a:p>
          <a:p>
            <a:endParaRPr lang="en-IN" sz="15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Standard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171,468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35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500" b="1" dirty="0"/>
              <a:t>First Class:</a:t>
            </a:r>
            <a:endParaRPr lang="en-IN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Total Revenue:</a:t>
            </a:r>
            <a:r>
              <a:rPr lang="en-IN" sz="1500" dirty="0"/>
              <a:t> 37,841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500" b="1" dirty="0"/>
              <a:t>Average Ticket Price:</a:t>
            </a:r>
            <a:r>
              <a:rPr lang="en-IN" sz="1500" dirty="0"/>
              <a:t> 77</a:t>
            </a:r>
          </a:p>
          <a:p>
            <a:endParaRPr lang="en-IN" sz="1500" dirty="0"/>
          </a:p>
        </p:txBody>
      </p: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95B488A8-9C38-7F45-9201-3B3C902D77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263" y="3377290"/>
            <a:ext cx="362197" cy="362197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DF77A867-20C6-AD10-3D49-6CE07B57D7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7534" y="2098877"/>
            <a:ext cx="362196" cy="362196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23C3C4BE-0BC1-3576-7017-E3793FBC7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98615" y="4273333"/>
            <a:ext cx="362195" cy="36219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Lantern">
                <a:extLst>
                  <a:ext uri="{FF2B5EF4-FFF2-40B4-BE49-F238E27FC236}">
                    <a16:creationId xmlns:a16="http://schemas.microsoft.com/office/drawing/2014/main" id="{DB57B3B8-C3AA-DB68-3200-58E81B877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8920300"/>
                  </p:ext>
                </p:extLst>
              </p:nvPr>
            </p:nvGraphicFramePr>
            <p:xfrm>
              <a:off x="10973401" y="306681"/>
              <a:ext cx="393929" cy="1361676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Lantern">
                <a:extLst>
                  <a:ext uri="{FF2B5EF4-FFF2-40B4-BE49-F238E27FC236}">
                    <a16:creationId xmlns:a16="http://schemas.microsoft.com/office/drawing/2014/main" id="{DB57B3B8-C3AA-DB68-3200-58E81B877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73401" y="306681"/>
                <a:ext cx="393929" cy="136167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916A28D-22A5-FFB7-D2A5-8D30C0FB05F5}"/>
              </a:ext>
            </a:extLst>
          </p:cNvPr>
          <p:cNvSpPr txBox="1"/>
          <p:nvPr/>
        </p:nvSpPr>
        <p:spPr>
          <a:xfrm>
            <a:off x="9398000" y="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453"/>
            <a:ext cx="7776415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ea typeface="+mj-ea"/>
                <a:cs typeface="+mj-cs"/>
              </a:rPr>
              <a:t>Ticket Purchase Trends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A pink bag with a graph and arrow&#10;&#10;Description automatically generated">
            <a:extLst>
              <a:ext uri="{FF2B5EF4-FFF2-40B4-BE49-F238E27FC236}">
                <a16:creationId xmlns:a16="http://schemas.microsoft.com/office/drawing/2014/main" id="{23CA9E0A-90EB-B9C3-E274-003B8A4C4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10" y="374453"/>
            <a:ext cx="1206690" cy="120669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B86950-6D8D-20FA-C190-200336E2FB70}"/>
              </a:ext>
            </a:extLst>
          </p:cNvPr>
          <p:cNvSpPr/>
          <p:nvPr/>
        </p:nvSpPr>
        <p:spPr>
          <a:xfrm>
            <a:off x="7091923" y="1845600"/>
            <a:ext cx="4216308" cy="13944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Online Purchases:</a:t>
            </a:r>
          </a:p>
          <a:p>
            <a:r>
              <a:rPr lang="en-IN" sz="1600" dirty="0"/>
              <a:t>Consistently higher than station purchases</a:t>
            </a:r>
          </a:p>
          <a:p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Peak in January 2024 with 4914 purchases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162879-B147-2575-10FB-641B5D5FA539}"/>
              </a:ext>
            </a:extLst>
          </p:cNvPr>
          <p:cNvSpPr/>
          <p:nvPr/>
        </p:nvSpPr>
        <p:spPr>
          <a:xfrm>
            <a:off x="6911347" y="5089087"/>
            <a:ext cx="4577460" cy="13944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Station Purchases:</a:t>
            </a:r>
          </a:p>
          <a:p>
            <a:r>
              <a:rPr lang="en-IN" sz="1600" dirty="0"/>
              <a:t>Lower than online purchases across all months</a:t>
            </a:r>
          </a:p>
          <a:p>
            <a:endParaRPr lang="en-I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Peak in January 2024 with 3520 purchases</a:t>
            </a:r>
          </a:p>
          <a:p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Upward Trend">
                <a:extLst>
                  <a:ext uri="{FF2B5EF4-FFF2-40B4-BE49-F238E27FC236}">
                    <a16:creationId xmlns:a16="http://schemas.microsoft.com/office/drawing/2014/main" id="{F0EC35AC-88DF-543D-CA0A-7B07A8ED62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3815724"/>
                  </p:ext>
                </p:extLst>
              </p:nvPr>
            </p:nvGraphicFramePr>
            <p:xfrm>
              <a:off x="7806498" y="3156498"/>
              <a:ext cx="2025669" cy="17977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25669" cy="1797782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45709" ay="-268629" az="4295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709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Upward Trend">
                <a:extLst>
                  <a:ext uri="{FF2B5EF4-FFF2-40B4-BE49-F238E27FC236}">
                    <a16:creationId xmlns:a16="http://schemas.microsoft.com/office/drawing/2014/main" id="{F0EC35AC-88DF-543D-CA0A-7B07A8ED62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6498" y="3156498"/>
                <a:ext cx="2025669" cy="1797782"/>
              </a:xfrm>
              <a:prstGeom prst="rect">
                <a:avLst/>
              </a:prstGeom>
            </p:spPr>
          </p:pic>
        </mc:Fallback>
      </mc:AlternateContent>
      <p:pic>
        <p:nvPicPr>
          <p:cNvPr id="8194" name="Picture 2">
            <a:extLst>
              <a:ext uri="{FF2B5EF4-FFF2-40B4-BE49-F238E27FC236}">
                <a16:creationId xmlns:a16="http://schemas.microsoft.com/office/drawing/2014/main" id="{AD0B0B24-2B0C-1F22-721E-B5F4166A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2" y="3156498"/>
            <a:ext cx="6720663" cy="264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antern">
                <a:extLst>
                  <a:ext uri="{FF2B5EF4-FFF2-40B4-BE49-F238E27FC236}">
                    <a16:creationId xmlns:a16="http://schemas.microsoft.com/office/drawing/2014/main" id="{5D41CF9E-B6C9-D8FC-30A3-DE4D7A113A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1986525"/>
                  </p:ext>
                </p:extLst>
              </p:nvPr>
            </p:nvGraphicFramePr>
            <p:xfrm>
              <a:off x="10973401" y="340971"/>
              <a:ext cx="393929" cy="13616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antern">
                <a:extLst>
                  <a:ext uri="{FF2B5EF4-FFF2-40B4-BE49-F238E27FC236}">
                    <a16:creationId xmlns:a16="http://schemas.microsoft.com/office/drawing/2014/main" id="{5D41CF9E-B6C9-D8FC-30A3-DE4D7A113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3401" y="34097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1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453"/>
            <a:ext cx="7776415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ea typeface="+mj-ea"/>
                <a:cs typeface="+mj-cs"/>
              </a:rPr>
              <a:t>Payment Method Trends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B86950-6D8D-20FA-C190-200336E2FB70}"/>
              </a:ext>
            </a:extLst>
          </p:cNvPr>
          <p:cNvSpPr/>
          <p:nvPr/>
        </p:nvSpPr>
        <p:spPr>
          <a:xfrm>
            <a:off x="7014863" y="4792895"/>
            <a:ext cx="2943509" cy="10572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Payment Mode : Debit Card</a:t>
            </a:r>
          </a:p>
          <a:p>
            <a:endParaRPr lang="en-IN" sz="1600" b="1" u="sng" dirty="0"/>
          </a:p>
          <a:p>
            <a:r>
              <a:rPr lang="en-IN" sz="1600" b="1" dirty="0"/>
              <a:t>Total Transaction :</a:t>
            </a:r>
            <a:r>
              <a:rPr lang="en-IN" sz="1600" dirty="0"/>
              <a:t> 1,683</a:t>
            </a:r>
          </a:p>
          <a:p>
            <a:r>
              <a:rPr lang="en-IN" sz="1600" b="1" dirty="0"/>
              <a:t>Percentage of Total:</a:t>
            </a:r>
            <a:r>
              <a:rPr lang="en-IN" sz="1600" dirty="0"/>
              <a:t> 5%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162879-B147-2575-10FB-641B5D5FA539}"/>
              </a:ext>
            </a:extLst>
          </p:cNvPr>
          <p:cNvSpPr/>
          <p:nvPr/>
        </p:nvSpPr>
        <p:spPr>
          <a:xfrm>
            <a:off x="7002163" y="3519433"/>
            <a:ext cx="2943509" cy="1183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Payment Mode : Contactless</a:t>
            </a:r>
          </a:p>
          <a:p>
            <a:endParaRPr lang="en-IN" sz="1600" b="1" dirty="0"/>
          </a:p>
          <a:p>
            <a:r>
              <a:rPr lang="en-IN" sz="1600" b="1" dirty="0"/>
              <a:t>Total Transaction :</a:t>
            </a:r>
            <a:r>
              <a:rPr lang="en-IN" sz="1600" dirty="0"/>
              <a:t> 10,834</a:t>
            </a:r>
          </a:p>
          <a:p>
            <a:r>
              <a:rPr lang="en-IN" sz="1600" b="1" dirty="0"/>
              <a:t>Percentage of Total : </a:t>
            </a:r>
            <a:r>
              <a:rPr lang="en-IN" sz="1600" dirty="0"/>
              <a:t>34%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Lantern">
                <a:extLst>
                  <a:ext uri="{FF2B5EF4-FFF2-40B4-BE49-F238E27FC236}">
                    <a16:creationId xmlns:a16="http://schemas.microsoft.com/office/drawing/2014/main" id="{5D41CF9E-B6C9-D8FC-30A3-DE4D7A113A0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973401" y="340971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Lantern">
                <a:extLst>
                  <a:ext uri="{FF2B5EF4-FFF2-40B4-BE49-F238E27FC236}">
                    <a16:creationId xmlns:a16="http://schemas.microsoft.com/office/drawing/2014/main" id="{5D41CF9E-B6C9-D8FC-30A3-DE4D7A113A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3401" y="340971"/>
                <a:ext cx="393929" cy="136167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97988C-DBA9-3AC2-1142-FA5113B3D89B}"/>
              </a:ext>
            </a:extLst>
          </p:cNvPr>
          <p:cNvSpPr/>
          <p:nvPr/>
        </p:nvSpPr>
        <p:spPr>
          <a:xfrm>
            <a:off x="7002164" y="2356363"/>
            <a:ext cx="2943509" cy="10726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Payment Mode : Credit Card</a:t>
            </a:r>
          </a:p>
          <a:p>
            <a:endParaRPr lang="en-IN" sz="1600" b="1" dirty="0"/>
          </a:p>
          <a:p>
            <a:r>
              <a:rPr lang="en-IN" sz="1600" b="1" dirty="0"/>
              <a:t>Total Transaction  :</a:t>
            </a:r>
            <a:r>
              <a:rPr lang="en-IN" sz="1600" dirty="0"/>
              <a:t> 19,136</a:t>
            </a:r>
          </a:p>
          <a:p>
            <a:r>
              <a:rPr lang="en-IN" sz="1600" b="1" dirty="0"/>
              <a:t>Percentage of Total :</a:t>
            </a:r>
            <a:r>
              <a:rPr lang="en-IN" sz="1600" dirty="0"/>
              <a:t> 60%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7CDF1-319B-CD3C-9042-6EC66526FCE7}"/>
              </a:ext>
            </a:extLst>
          </p:cNvPr>
          <p:cNvSpPr txBox="1"/>
          <p:nvPr/>
        </p:nvSpPr>
        <p:spPr>
          <a:xfrm>
            <a:off x="10188397" y="2685317"/>
            <a:ext cx="1399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Dominant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ED518-F15B-626E-5A84-8EE80673129A}"/>
              </a:ext>
            </a:extLst>
          </p:cNvPr>
          <p:cNvSpPr txBox="1"/>
          <p:nvPr/>
        </p:nvSpPr>
        <p:spPr>
          <a:xfrm>
            <a:off x="10163699" y="3753000"/>
            <a:ext cx="2060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Second </a:t>
            </a:r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Most Used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F4E70-58C2-7F76-27ED-C78B828DEB30}"/>
              </a:ext>
            </a:extLst>
          </p:cNvPr>
          <p:cNvSpPr txBox="1"/>
          <p:nvPr/>
        </p:nvSpPr>
        <p:spPr>
          <a:xfrm>
            <a:off x="10242202" y="5130668"/>
            <a:ext cx="1441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C702D"/>
                </a:solidFill>
              </a:rPr>
              <a:t>Least Used</a:t>
            </a:r>
            <a:endParaRPr lang="en-US" b="1" dirty="0">
              <a:solidFill>
                <a:srgbClr val="FC702D"/>
              </a:solidFill>
            </a:endParaRPr>
          </a:p>
        </p:txBody>
      </p:sp>
      <p:pic>
        <p:nvPicPr>
          <p:cNvPr id="21" name="Graphic 20" descr="Direction with solid fill">
            <a:extLst>
              <a:ext uri="{FF2B5EF4-FFF2-40B4-BE49-F238E27FC236}">
                <a16:creationId xmlns:a16="http://schemas.microsoft.com/office/drawing/2014/main" id="{92D3FC04-E964-2274-B4C0-948EA5D8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68348">
            <a:off x="9913786" y="2705455"/>
            <a:ext cx="331898" cy="331898"/>
          </a:xfrm>
          <a:prstGeom prst="rect">
            <a:avLst/>
          </a:prstGeom>
        </p:spPr>
      </p:pic>
      <p:pic>
        <p:nvPicPr>
          <p:cNvPr id="22" name="Graphic 21" descr="Direction with solid fill">
            <a:extLst>
              <a:ext uri="{FF2B5EF4-FFF2-40B4-BE49-F238E27FC236}">
                <a16:creationId xmlns:a16="http://schemas.microsoft.com/office/drawing/2014/main" id="{1E9AAC58-7B52-4C59-1070-7DECF6E62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68348">
            <a:off x="9913784" y="5152924"/>
            <a:ext cx="331898" cy="331898"/>
          </a:xfrm>
          <a:prstGeom prst="rect">
            <a:avLst/>
          </a:prstGeom>
        </p:spPr>
      </p:pic>
      <p:pic>
        <p:nvPicPr>
          <p:cNvPr id="24" name="Graphic 23" descr="Direction with solid fill">
            <a:extLst>
              <a:ext uri="{FF2B5EF4-FFF2-40B4-BE49-F238E27FC236}">
                <a16:creationId xmlns:a16="http://schemas.microsoft.com/office/drawing/2014/main" id="{08A5E027-C62F-7CF5-127F-ED1AF40D0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368348">
            <a:off x="9913784" y="3921722"/>
            <a:ext cx="331898" cy="331898"/>
          </a:xfrm>
          <a:prstGeom prst="rect">
            <a:avLst/>
          </a:prstGeom>
        </p:spPr>
      </p:pic>
      <p:pic>
        <p:nvPicPr>
          <p:cNvPr id="27" name="Picture 26" descr="A phone and credit cards in a wallet&#10;&#10;Description automatically generated">
            <a:extLst>
              <a:ext uri="{FF2B5EF4-FFF2-40B4-BE49-F238E27FC236}">
                <a16:creationId xmlns:a16="http://schemas.microsoft.com/office/drawing/2014/main" id="{FD80FD47-04C2-291F-75B8-74D4F704D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476" y="374453"/>
            <a:ext cx="806450" cy="80645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E04253-AFB1-DCF0-5B27-561E2232E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6" y="2657156"/>
            <a:ext cx="6718822" cy="313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3" grpId="0" animBg="1"/>
      <p:bldP spid="10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12" y="349062"/>
            <a:ext cx="7776415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Impact of Railcards on Ticket Prices and Journey Delays</a:t>
            </a:r>
            <a:r>
              <a:rPr lang="en-IN" sz="3200" dirty="0">
                <a:solidFill>
                  <a:schemeClr val="bg1"/>
                </a:solidFill>
                <a:effectLst/>
              </a:rPr>
              <a:t> 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B86950-6D8D-20FA-C190-200336E2FB70}"/>
              </a:ext>
            </a:extLst>
          </p:cNvPr>
          <p:cNvSpPr/>
          <p:nvPr/>
        </p:nvSpPr>
        <p:spPr>
          <a:xfrm>
            <a:off x="6948792" y="3324188"/>
            <a:ext cx="4067263" cy="944996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Disabled and Senior Railcards: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Lower ticket costs (Cost-16)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Lower delay rates (4.40%)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162879-B147-2575-10FB-641B5D5FA539}"/>
              </a:ext>
            </a:extLst>
          </p:cNvPr>
          <p:cNvSpPr/>
          <p:nvPr/>
        </p:nvSpPr>
        <p:spPr>
          <a:xfrm>
            <a:off x="6948793" y="5627775"/>
            <a:ext cx="4405008" cy="90873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Adult Railcards: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Moderate ticket prices (Cost – 17)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Higher delay rates (13.72%)</a:t>
            </a:r>
          </a:p>
        </p:txBody>
      </p:sp>
      <p:pic>
        <p:nvPicPr>
          <p:cNvPr id="4" name="Picture 3" descr="A green card with a train on it&#10;&#10;Description automatically generated">
            <a:extLst>
              <a:ext uri="{FF2B5EF4-FFF2-40B4-BE49-F238E27FC236}">
                <a16:creationId xmlns:a16="http://schemas.microsoft.com/office/drawing/2014/main" id="{4F2A280D-CAD4-4494-B7FC-4AE85CC5B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915" y="186284"/>
            <a:ext cx="1497549" cy="145195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4E9EBA2-591C-228A-D25A-20B60B03747A}"/>
              </a:ext>
            </a:extLst>
          </p:cNvPr>
          <p:cNvSpPr/>
          <p:nvPr/>
        </p:nvSpPr>
        <p:spPr>
          <a:xfrm>
            <a:off x="6948793" y="2149535"/>
            <a:ext cx="3475368" cy="9907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Senior Railcards:</a:t>
            </a:r>
          </a:p>
          <a:p>
            <a:r>
              <a:rPr lang="en-IN" sz="1600" dirty="0"/>
              <a:t>Lower ticket prices (Cost-10)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Moderate delay percentage (2.89%)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7E9B5A-16B6-6F7B-5B23-5898056C293B}"/>
              </a:ext>
            </a:extLst>
          </p:cNvPr>
          <p:cNvSpPr/>
          <p:nvPr/>
        </p:nvSpPr>
        <p:spPr>
          <a:xfrm>
            <a:off x="6948792" y="4453121"/>
            <a:ext cx="4313869" cy="990717"/>
          </a:xfrm>
          <a:prstGeom prst="round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None Railcards:</a:t>
            </a:r>
          </a:p>
          <a:p>
            <a:r>
              <a:rPr lang="en-IN" sz="1600" dirty="0"/>
              <a:t>Highest ticket prices (Cost-27)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Moderate delay percentage (6.74%)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7D3BD88-5DE0-BBCC-401C-868DC521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22" y="2623048"/>
            <a:ext cx="6571517" cy="363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Rating 1 Star with solid fill">
            <a:extLst>
              <a:ext uri="{FF2B5EF4-FFF2-40B4-BE49-F238E27FC236}">
                <a16:creationId xmlns:a16="http://schemas.microsoft.com/office/drawing/2014/main" id="{453EA038-B7FE-6171-FBB4-C4B604C2A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71902" y="5730290"/>
            <a:ext cx="687694" cy="576618"/>
          </a:xfrm>
          <a:prstGeom prst="rect">
            <a:avLst/>
          </a:prstGeom>
        </p:spPr>
      </p:pic>
      <p:pic>
        <p:nvPicPr>
          <p:cNvPr id="16" name="Graphic 15" descr="Rating 3 Star with solid fill">
            <a:extLst>
              <a:ext uri="{FF2B5EF4-FFF2-40B4-BE49-F238E27FC236}">
                <a16:creationId xmlns:a16="http://schemas.microsoft.com/office/drawing/2014/main" id="{CD38480C-80AB-1415-1DE8-6819FFFDED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24110" y="4579146"/>
            <a:ext cx="651157" cy="63777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E102799-2808-4537-D116-4EB884AA2348}"/>
              </a:ext>
            </a:extLst>
          </p:cNvPr>
          <p:cNvGrpSpPr/>
          <p:nvPr/>
        </p:nvGrpSpPr>
        <p:grpSpPr>
          <a:xfrm>
            <a:off x="11097757" y="3566160"/>
            <a:ext cx="663712" cy="365760"/>
            <a:chOff x="313701" y="1939269"/>
            <a:chExt cx="1173810" cy="420532"/>
          </a:xfrm>
          <a:solidFill>
            <a:schemeClr val="accent1"/>
          </a:solidFill>
        </p:grpSpPr>
        <p:pic>
          <p:nvPicPr>
            <p:cNvPr id="28" name="Graphic 27" descr="Star with solid fill">
              <a:extLst>
                <a:ext uri="{FF2B5EF4-FFF2-40B4-BE49-F238E27FC236}">
                  <a16:creationId xmlns:a16="http://schemas.microsoft.com/office/drawing/2014/main" id="{FDE4E6F4-0977-F415-2AC9-CF01577DD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313701" y="1939269"/>
              <a:ext cx="420532" cy="42053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E408520-2959-9A99-3CC5-2E5A93217CA0}"/>
                </a:ext>
              </a:extLst>
            </p:cNvPr>
            <p:cNvGrpSpPr/>
            <p:nvPr/>
          </p:nvGrpSpPr>
          <p:grpSpPr>
            <a:xfrm>
              <a:off x="652823" y="1991644"/>
              <a:ext cx="834688" cy="315782"/>
              <a:chOff x="1210211" y="2062600"/>
              <a:chExt cx="834688" cy="315782"/>
            </a:xfrm>
            <a:grpFill/>
          </p:grpSpPr>
          <p:pic>
            <p:nvPicPr>
              <p:cNvPr id="25" name="Graphic 24" descr="Star with solid fill">
                <a:extLst>
                  <a:ext uri="{FF2B5EF4-FFF2-40B4-BE49-F238E27FC236}">
                    <a16:creationId xmlns:a16="http://schemas.microsoft.com/office/drawing/2014/main" id="{03D0D0D2-EEF0-BD8F-84D9-46ABC34AF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1210211" y="2062600"/>
                <a:ext cx="315782" cy="315782"/>
              </a:xfrm>
              <a:prstGeom prst="rect">
                <a:avLst/>
              </a:prstGeom>
            </p:spPr>
          </p:pic>
          <p:pic>
            <p:nvPicPr>
              <p:cNvPr id="27" name="Graphic 26" descr="Star with solid fill">
                <a:extLst>
                  <a:ext uri="{FF2B5EF4-FFF2-40B4-BE49-F238E27FC236}">
                    <a16:creationId xmlns:a16="http://schemas.microsoft.com/office/drawing/2014/main" id="{E1961C07-F1C0-482E-A35B-08E5028F4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1473038" y="2062600"/>
                <a:ext cx="315782" cy="315782"/>
              </a:xfrm>
              <a:prstGeom prst="rect">
                <a:avLst/>
              </a:prstGeom>
            </p:spPr>
          </p:pic>
          <p:pic>
            <p:nvPicPr>
              <p:cNvPr id="29" name="Graphic 28" descr="Star with solid fill">
                <a:extLst>
                  <a:ext uri="{FF2B5EF4-FFF2-40B4-BE49-F238E27FC236}">
                    <a16:creationId xmlns:a16="http://schemas.microsoft.com/office/drawing/2014/main" id="{6D2321CF-2A60-AD34-A309-B3CADF3F2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flipH="1">
                <a:off x="1729117" y="2062600"/>
                <a:ext cx="315782" cy="315782"/>
              </a:xfrm>
              <a:prstGeom prst="rect">
                <a:avLst/>
              </a:prstGeom>
            </p:spPr>
          </p:pic>
        </p:grpSp>
      </p:grpSp>
      <p:pic>
        <p:nvPicPr>
          <p:cNvPr id="33" name="Graphic 32" descr="Smiling face with solid fill with solid fill">
            <a:extLst>
              <a:ext uri="{FF2B5EF4-FFF2-40B4-BE49-F238E27FC236}">
                <a16:creationId xmlns:a16="http://schemas.microsoft.com/office/drawing/2014/main" id="{AE3AE930-A778-B044-CB59-A837325C6A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63342" y="2402778"/>
            <a:ext cx="440540" cy="440540"/>
          </a:xfrm>
          <a:prstGeom prst="rect">
            <a:avLst/>
          </a:prstGeom>
        </p:spPr>
      </p:pic>
      <p:pic>
        <p:nvPicPr>
          <p:cNvPr id="34" name="Graphic 33" descr="Arrow: Rotate left with solid fill">
            <a:extLst>
              <a:ext uri="{FF2B5EF4-FFF2-40B4-BE49-F238E27FC236}">
                <a16:creationId xmlns:a16="http://schemas.microsoft.com/office/drawing/2014/main" id="{CBC8C609-BFDA-D274-289A-8B28A050CA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7132406" flipH="1">
            <a:off x="5776889" y="1937342"/>
            <a:ext cx="1052269" cy="11401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Lantern">
                <a:extLst>
                  <a:ext uri="{FF2B5EF4-FFF2-40B4-BE49-F238E27FC236}">
                    <a16:creationId xmlns:a16="http://schemas.microsoft.com/office/drawing/2014/main" id="{D0A5BF54-FD7F-614F-0A31-58823F9714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9749681"/>
                  </p:ext>
                </p:extLst>
              </p:nvPr>
            </p:nvGraphicFramePr>
            <p:xfrm>
              <a:off x="10973401" y="352401"/>
              <a:ext cx="393929" cy="1361676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Lantern">
                <a:extLst>
                  <a:ext uri="{FF2B5EF4-FFF2-40B4-BE49-F238E27FC236}">
                    <a16:creationId xmlns:a16="http://schemas.microsoft.com/office/drawing/2014/main" id="{D0A5BF54-FD7F-614F-0A31-58823F9714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73401" y="35240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5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13" y="349062"/>
            <a:ext cx="6429227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Journey Performance by Departure and Arrival Stations:</a:t>
            </a:r>
            <a:r>
              <a:rPr lang="en-IN" sz="32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4" name="Graphic 33" descr="Arrow: Rotate left with solid fill">
            <a:extLst>
              <a:ext uri="{FF2B5EF4-FFF2-40B4-BE49-F238E27FC236}">
                <a16:creationId xmlns:a16="http://schemas.microsoft.com/office/drawing/2014/main" id="{CBC8C609-BFDA-D274-289A-8B28A050C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132406" flipH="1">
            <a:off x="5855763" y="3548454"/>
            <a:ext cx="599228" cy="649298"/>
          </a:xfrm>
          <a:prstGeom prst="rect">
            <a:avLst/>
          </a:prstGeom>
        </p:spPr>
      </p:pic>
      <p:pic>
        <p:nvPicPr>
          <p:cNvPr id="5" name="Picture 4" descr="A train and building with a flag&#10;&#10;Description automatically generated">
            <a:extLst>
              <a:ext uri="{FF2B5EF4-FFF2-40B4-BE49-F238E27FC236}">
                <a16:creationId xmlns:a16="http://schemas.microsoft.com/office/drawing/2014/main" id="{09A4FFC0-9345-C83C-E0E0-A9D467AEE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721" y="254163"/>
            <a:ext cx="1225060" cy="122506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589D4D-7E42-6901-8F2C-2A3A17E3C248}"/>
              </a:ext>
            </a:extLst>
          </p:cNvPr>
          <p:cNvSpPr/>
          <p:nvPr/>
        </p:nvSpPr>
        <p:spPr>
          <a:xfrm>
            <a:off x="6346806" y="3835782"/>
            <a:ext cx="5471809" cy="1094623"/>
          </a:xfrm>
          <a:prstGeom prst="roundRect">
            <a:avLst/>
          </a:prstGeom>
          <a:ln>
            <a:solidFill>
              <a:srgbClr val="B40F1A">
                <a:alpha val="34902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Moderate Delays Routes :</a:t>
            </a:r>
          </a:p>
          <a:p>
            <a:endParaRPr lang="en-IN" sz="16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Edinburgh Waverley to London Kings Cross (15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Manchester Piccadilly to London Euston (16 minutes)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16C90F-0D8C-61E7-F92E-9D8EA3236E92}"/>
              </a:ext>
            </a:extLst>
          </p:cNvPr>
          <p:cNvSpPr/>
          <p:nvPr/>
        </p:nvSpPr>
        <p:spPr>
          <a:xfrm>
            <a:off x="6346803" y="2162351"/>
            <a:ext cx="5471812" cy="132838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High  Delays Routes :</a:t>
            </a:r>
          </a:p>
          <a:p>
            <a:endParaRPr lang="en-IN" sz="16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Manchester Piccadilly to Leeds (65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London Euston to York (36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Liverpool Lime Street to London Euston (28 minutes)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9D88FD-8DDF-050A-3C1F-7E9CA1B80858}"/>
              </a:ext>
            </a:extLst>
          </p:cNvPr>
          <p:cNvSpPr/>
          <p:nvPr/>
        </p:nvSpPr>
        <p:spPr>
          <a:xfrm>
            <a:off x="6346804" y="5275455"/>
            <a:ext cx="5471812" cy="13283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Low Delays Routes :</a:t>
            </a:r>
          </a:p>
          <a:p>
            <a:endParaRPr lang="en-IN" sz="1600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London Euston to Birmingham New Street (3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York to Durham (2 minutes)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Oxford to Bristol Temple Meads (2 minutes)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226800"/>
                  </p:ext>
                </p:extLst>
              </p:nvPr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7C93BE9D-1C3E-CC6C-22FE-0042699A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67" y="1899887"/>
            <a:ext cx="5601628" cy="48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45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414" y="349063"/>
            <a:ext cx="5571016" cy="9872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Revenue and Delay Analysis by Railcard and Station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589D4D-7E42-6901-8F2C-2A3A17E3C248}"/>
              </a:ext>
            </a:extLst>
          </p:cNvPr>
          <p:cNvSpPr/>
          <p:nvPr/>
        </p:nvSpPr>
        <p:spPr>
          <a:xfrm>
            <a:off x="5408269" y="2984985"/>
            <a:ext cx="5480762" cy="12023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b="1" u="sng" dirty="0"/>
              <a:t>Senior Railcard:</a:t>
            </a:r>
            <a:endParaRPr lang="en-IN" sz="1100" u="sng" dirty="0"/>
          </a:p>
          <a:p>
            <a:r>
              <a:rPr lang="en-IN" sz="1100" b="1" dirty="0"/>
              <a:t>High Revenue Route: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London St Pancras to Leicester (Revenue: 9,345 with no delays)</a:t>
            </a:r>
          </a:p>
          <a:p>
            <a:r>
              <a:rPr lang="en-IN" sz="1100" b="1" dirty="0"/>
              <a:t>Routes with Significant Delays: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Oxford to Bristol Temple Meads (100% delay)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Liverpool Lime Street to London Euston (100% delay)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16C90F-0D8C-61E7-F92E-9D8EA3236E92}"/>
              </a:ext>
            </a:extLst>
          </p:cNvPr>
          <p:cNvSpPr/>
          <p:nvPr/>
        </p:nvSpPr>
        <p:spPr>
          <a:xfrm>
            <a:off x="5408269" y="4266332"/>
            <a:ext cx="6259882" cy="1035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b="1" u="sng" dirty="0"/>
              <a:t>Adult Railcard:</a:t>
            </a:r>
            <a:endParaRPr lang="en-IN" sz="1100" u="sng" dirty="0"/>
          </a:p>
          <a:p>
            <a:r>
              <a:rPr lang="en-IN" sz="1100" b="1" dirty="0"/>
              <a:t>High Revenue Routes: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Liverpool Lime Street to London Euston (Revenue: 13,819 with 63.35% delay)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London Euston to Birmingham New Street (Revenue: 10,137 with 13.31% delay)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100" dirty="0"/>
              <a:t>London Kings Cross to York (Revenue: 10,461 with 7.62% delay)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9D88FD-8DDF-050A-3C1F-7E9CA1B80858}"/>
              </a:ext>
            </a:extLst>
          </p:cNvPr>
          <p:cNvSpPr/>
          <p:nvPr/>
        </p:nvSpPr>
        <p:spPr>
          <a:xfrm>
            <a:off x="4323695" y="6898293"/>
            <a:ext cx="1084574" cy="818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CB2832D5-2E17-DB4E-0283-776CCC431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63" y="1922135"/>
            <a:ext cx="4948832" cy="468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D8BC61F-EB9C-75C3-1C1C-6247C51633C3}"/>
              </a:ext>
            </a:extLst>
          </p:cNvPr>
          <p:cNvSpPr/>
          <p:nvPr/>
        </p:nvSpPr>
        <p:spPr>
          <a:xfrm>
            <a:off x="5408269" y="5371824"/>
            <a:ext cx="6570868" cy="136167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b="1" u="sng" dirty="0"/>
              <a:t>None Railcard:</a:t>
            </a:r>
            <a:endParaRPr lang="en-IN" sz="1100" u="sng" dirty="0"/>
          </a:p>
          <a:p>
            <a:r>
              <a:rPr lang="en-IN" sz="1100" b="1" dirty="0"/>
              <a:t>High Revenue Routes: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London Kings Cross to York (Revenue: 14,210 with 6.94% delay)Liverpool Lime Street to London Euston (Revenue: 12,904 with 12.18% delay)</a:t>
            </a:r>
          </a:p>
          <a:p>
            <a:r>
              <a:rPr lang="en-IN" sz="1100" b="1" dirty="0"/>
              <a:t>Routes with Severe Delays: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London Euston to York (18.72% delay)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Manchester Piccadilly to London Euston (20.91% delay)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8EEE0A-A0C4-BBF4-6DAA-85DFAF13ED6A}"/>
              </a:ext>
            </a:extLst>
          </p:cNvPr>
          <p:cNvSpPr/>
          <p:nvPr/>
        </p:nvSpPr>
        <p:spPr>
          <a:xfrm>
            <a:off x="5408269" y="1797516"/>
            <a:ext cx="5171441" cy="1080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100" b="1" u="sng" dirty="0"/>
              <a:t>Disabled Railcard:</a:t>
            </a:r>
            <a:endParaRPr lang="en-IN" sz="1100" u="sng" dirty="0"/>
          </a:p>
          <a:p>
            <a:r>
              <a:rPr lang="en-IN" sz="1100" b="1" dirty="0"/>
              <a:t>High Revenue Routes:</a:t>
            </a:r>
          </a:p>
          <a:p>
            <a:r>
              <a:rPr lang="en-IN" sz="1100" dirty="0"/>
              <a:t>London Euston to Manchester Piccadilly (Revenue: 12,505 with 8.21% delay)</a:t>
            </a:r>
          </a:p>
          <a:p>
            <a:r>
              <a:rPr lang="en-IN" sz="1100" dirty="0"/>
              <a:t>London Kings Cross to Edinburgh Waverley (Revenue: 11,205 with 5.79% delay)</a:t>
            </a:r>
          </a:p>
          <a:p>
            <a:r>
              <a:rPr lang="en-IN" sz="1100" b="1" dirty="0"/>
              <a:t>Route with High Delay: </a:t>
            </a:r>
            <a:r>
              <a:rPr lang="en-IN" sz="1100" dirty="0"/>
              <a:t>York to Wakefield (100% delay rate)</a:t>
            </a:r>
          </a:p>
          <a:p>
            <a:endParaRPr lang="en-IN" sz="1100" dirty="0"/>
          </a:p>
        </p:txBody>
      </p:sp>
      <p:pic>
        <p:nvPicPr>
          <p:cNvPr id="34" name="Graphic 33" descr="Arrow: Rotate left with solid fill">
            <a:extLst>
              <a:ext uri="{FF2B5EF4-FFF2-40B4-BE49-F238E27FC236}">
                <a16:creationId xmlns:a16="http://schemas.microsoft.com/office/drawing/2014/main" id="{CBC8C609-BFDA-D274-289A-8B28A050C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4733468" y="3864211"/>
            <a:ext cx="740506" cy="802381"/>
          </a:xfrm>
          <a:prstGeom prst="rect">
            <a:avLst/>
          </a:prstGeom>
        </p:spPr>
      </p:pic>
      <p:pic>
        <p:nvPicPr>
          <p:cNvPr id="9" name="Picture 8" descr="A person standing at a train station&#10;&#10;Description automatically generated">
            <a:extLst>
              <a:ext uri="{FF2B5EF4-FFF2-40B4-BE49-F238E27FC236}">
                <a16:creationId xmlns:a16="http://schemas.microsoft.com/office/drawing/2014/main" id="{6AD84F58-6C23-EE26-072B-10370D4F3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1666" y="195137"/>
            <a:ext cx="1176203" cy="11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94" y="482938"/>
            <a:ext cx="8772376" cy="9872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Journey Delay Impact by </a:t>
            </a:r>
            <a:b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Hour </a:t>
            </a:r>
            <a:r>
              <a:rPr lang="en-IN" sz="3200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endParaRPr lang="en-IN" sz="3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9D88FD-8DDF-050A-3C1F-7E9CA1B80858}"/>
              </a:ext>
            </a:extLst>
          </p:cNvPr>
          <p:cNvSpPr/>
          <p:nvPr/>
        </p:nvSpPr>
        <p:spPr>
          <a:xfrm>
            <a:off x="4323695" y="6898293"/>
            <a:ext cx="1084574" cy="818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person sitting on the floor with a suitcase and a tablet&#10;&#10;Description automatically generated">
            <a:extLst>
              <a:ext uri="{FF2B5EF4-FFF2-40B4-BE49-F238E27FC236}">
                <a16:creationId xmlns:a16="http://schemas.microsoft.com/office/drawing/2014/main" id="{FD311463-6A83-DDE3-62D5-79E559FD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86" y="311587"/>
            <a:ext cx="1067513" cy="1067513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70F34817-C3FC-4D16-3505-AD476A94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9" y="1848795"/>
            <a:ext cx="4754132" cy="496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583C3E-E372-3EA8-F882-B9846FAA0BF6}"/>
              </a:ext>
            </a:extLst>
          </p:cNvPr>
          <p:cNvSpPr/>
          <p:nvPr/>
        </p:nvSpPr>
        <p:spPr>
          <a:xfrm>
            <a:off x="6454270" y="2389242"/>
            <a:ext cx="5171441" cy="1080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Peak Purchase Hours: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5 PM (2560 tickets)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8 PM (2048 tickets)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53747A-87BE-AD39-69BB-7627775FEAFC}"/>
              </a:ext>
            </a:extLst>
          </p:cNvPr>
          <p:cNvSpPr/>
          <p:nvPr/>
        </p:nvSpPr>
        <p:spPr>
          <a:xfrm>
            <a:off x="6454270" y="3649459"/>
            <a:ext cx="5583581" cy="136822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Average Delay Duration: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Highest at 9:00 AM (11.61 minutes)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Significant at 6:00 AM (8.06 minutes), 10:00 AM (8.3 minutes), 12:00 PM (6.68 minutes)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Lowest at 4:00 AM (0.23 minutes)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731C6A-1E9B-8E94-104B-9BEA00B0925C}"/>
              </a:ext>
            </a:extLst>
          </p:cNvPr>
          <p:cNvSpPr/>
          <p:nvPr/>
        </p:nvSpPr>
        <p:spPr>
          <a:xfrm>
            <a:off x="6454270" y="5184045"/>
            <a:ext cx="5583581" cy="10303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Delay &amp; Non-Delay  Status: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Most hours experience delays, exceptions at 9 PM, 10 PM, 11 PM</a:t>
            </a:r>
          </a:p>
        </p:txBody>
      </p:sp>
      <p:pic>
        <p:nvPicPr>
          <p:cNvPr id="14" name="Graphic 13" descr="Arrow: Rotate left with solid fill">
            <a:extLst>
              <a:ext uri="{FF2B5EF4-FFF2-40B4-BE49-F238E27FC236}">
                <a16:creationId xmlns:a16="http://schemas.microsoft.com/office/drawing/2014/main" id="{D6F3C938-E371-98FA-2E39-0A9A9BD63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376447" flipH="1">
            <a:off x="5367478" y="3563670"/>
            <a:ext cx="740506" cy="8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Train">
            <a:extLst>
              <a:ext uri="{FF2B5EF4-FFF2-40B4-BE49-F238E27FC236}">
                <a16:creationId xmlns:a16="http://schemas.microsoft.com/office/drawing/2014/main" id="{AA60391E-D430-8988-4556-42487E89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9ED30-D842-902A-F99A-E6DF234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2851016"/>
            <a:ext cx="5649349" cy="2072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: C</a:t>
            </a:r>
            <a:b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4029-19AE-F546-95EE-D677D138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061" y="4312561"/>
            <a:ext cx="5649349" cy="1687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Insights and Decision-Making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magnifying glass and a light bulb&#10;&#10;Description automatically generated">
            <a:extLst>
              <a:ext uri="{FF2B5EF4-FFF2-40B4-BE49-F238E27FC236}">
                <a16:creationId xmlns:a16="http://schemas.microsoft.com/office/drawing/2014/main" id="{566ADF31-5633-6772-E617-86438F92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8982" y="2662112"/>
            <a:ext cx="1326235" cy="13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51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94" y="482938"/>
            <a:ext cx="8772376" cy="98720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Insights and Decision-Making 1.0.0</a:t>
            </a:r>
            <a:endParaRPr lang="en-US" sz="11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9D88FD-8DDF-050A-3C1F-7E9CA1B80858}"/>
              </a:ext>
            </a:extLst>
          </p:cNvPr>
          <p:cNvSpPr/>
          <p:nvPr/>
        </p:nvSpPr>
        <p:spPr>
          <a:xfrm>
            <a:off x="4323695" y="6898293"/>
            <a:ext cx="1084574" cy="818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C47B00-E3CA-5588-284A-27BDC4ACF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4" y="1786220"/>
            <a:ext cx="12035816" cy="5071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6E5D3-2295-AD0F-637B-CA6002F3ACBF}"/>
              </a:ext>
            </a:extLst>
          </p:cNvPr>
          <p:cNvSpPr txBox="1"/>
          <p:nvPr/>
        </p:nvSpPr>
        <p:spPr>
          <a:xfrm>
            <a:off x="10987007" y="1501526"/>
            <a:ext cx="122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000080"/>
                </a:highlight>
                <a:hlinkClick r:id="rId7">
                  <a:snd r:embed="rId6" name="arrow.wav"/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Power BI</a:t>
            </a:r>
            <a:endParaRPr lang="en-US" sz="1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D8CD6-38EF-3EE0-7BF2-63F8246EDA78}"/>
              </a:ext>
            </a:extLst>
          </p:cNvPr>
          <p:cNvSpPr txBox="1"/>
          <p:nvPr/>
        </p:nvSpPr>
        <p:spPr>
          <a:xfrm>
            <a:off x="10711543" y="15437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5194E-BF6F-D39B-EA60-AAEF56D5EB87}"/>
              </a:ext>
            </a:extLst>
          </p:cNvPr>
          <p:cNvSpPr txBox="1"/>
          <p:nvPr/>
        </p:nvSpPr>
        <p:spPr>
          <a:xfrm>
            <a:off x="-380010" y="2101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730F9-9B8A-3350-7F45-39F927340C0B}"/>
              </a:ext>
            </a:extLst>
          </p:cNvPr>
          <p:cNvSpPr txBox="1"/>
          <p:nvPr/>
        </p:nvSpPr>
        <p:spPr>
          <a:xfrm>
            <a:off x="-498764" y="2137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94" y="482938"/>
            <a:ext cx="8772376" cy="9872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</a:rPr>
              <a:t>Insights and Decision-Making 1.0.1</a:t>
            </a:r>
            <a:endParaRPr lang="en-IN" sz="3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9D88FD-8DDF-050A-3C1F-7E9CA1B80858}"/>
              </a:ext>
            </a:extLst>
          </p:cNvPr>
          <p:cNvSpPr/>
          <p:nvPr/>
        </p:nvSpPr>
        <p:spPr>
          <a:xfrm>
            <a:off x="4323695" y="6898293"/>
            <a:ext cx="1084574" cy="8189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6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B83D0CB-BCF5-C8EA-C8C9-0DAADFB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8" y="1736570"/>
            <a:ext cx="11992712" cy="5032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7C63EA-E140-A457-497D-6E3C7F4C8A8F}"/>
              </a:ext>
            </a:extLst>
          </p:cNvPr>
          <p:cNvSpPr txBox="1"/>
          <p:nvPr/>
        </p:nvSpPr>
        <p:spPr>
          <a:xfrm>
            <a:off x="10987007" y="1501526"/>
            <a:ext cx="1227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000080"/>
                </a:highlight>
                <a:hlinkClick r:id="rId7">
                  <a:snd r:embed="rId6" name="arrow.wav"/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Power BI</a:t>
            </a:r>
            <a:endParaRPr lang="en-US" sz="1400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731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F69DC-3BAE-633B-9207-4B34AE83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3900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Content</a:t>
            </a:r>
            <a:br>
              <a:rPr lang="en-US" sz="7200" b="1" dirty="0">
                <a:solidFill>
                  <a:schemeClr val="bg1"/>
                </a:solidFill>
              </a:rPr>
            </a:b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D6478-481A-0B6C-E19B-FE7657689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558" y="3429000"/>
            <a:ext cx="4377793" cy="159450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1. Overview of Railway Project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2. Railway Project Data Analysis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3. Insights and Decision-Making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A railway junction and power lines">
            <a:extLst>
              <a:ext uri="{FF2B5EF4-FFF2-40B4-BE49-F238E27FC236}">
                <a16:creationId xmlns:a16="http://schemas.microsoft.com/office/drawing/2014/main" id="{837302E0-6975-F6F3-ECB2-A3C6F1C7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4" r="19264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534C4-72D5-62A1-F50D-AB6712E1ABBA}"/>
              </a:ext>
            </a:extLst>
          </p:cNvPr>
          <p:cNvSpPr txBox="1"/>
          <p:nvPr/>
        </p:nvSpPr>
        <p:spPr>
          <a:xfrm>
            <a:off x="651510" y="1028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694" y="431567"/>
            <a:ext cx="8772376" cy="9872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</a:rPr>
              <a:t>Insights and Decision-Making 1.0.2</a:t>
            </a:r>
            <a:endParaRPr lang="en-IN" sz="32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042921" y="349062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Lantern">
                <a:extLst>
                  <a:ext uri="{FF2B5EF4-FFF2-40B4-BE49-F238E27FC236}">
                    <a16:creationId xmlns:a16="http://schemas.microsoft.com/office/drawing/2014/main" id="{8165F912-3C35-5AB9-8AA6-C86FFE4BF5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42921" y="349062"/>
                <a:ext cx="393929" cy="136167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731C6A-1E9B-8E94-104B-9BEA00B0925C}"/>
              </a:ext>
            </a:extLst>
          </p:cNvPr>
          <p:cNvSpPr/>
          <p:nvPr/>
        </p:nvSpPr>
        <p:spPr>
          <a:xfrm>
            <a:off x="980693" y="2080767"/>
            <a:ext cx="5164481" cy="10316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Optimize Peak Hour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/>
              <a:t>Increase </a:t>
            </a: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 frequency </a:t>
            </a:r>
            <a:r>
              <a:rPr lang="en-IN" sz="1600" dirty="0"/>
              <a:t>and improve dispatch coordination during peak hours to reduce delays and maintain </a:t>
            </a: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on time </a:t>
            </a:r>
            <a:r>
              <a:rPr lang="en-IN" sz="1600" dirty="0"/>
              <a:t>performance on non peak hour.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C65C08-DD55-55FD-10D7-10229C6FA2D9}"/>
              </a:ext>
            </a:extLst>
          </p:cNvPr>
          <p:cNvSpPr/>
          <p:nvPr/>
        </p:nvSpPr>
        <p:spPr>
          <a:xfrm>
            <a:off x="980692" y="3242899"/>
            <a:ext cx="5164481" cy="1278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600" b="1" u="sng" dirty="0"/>
              <a:t>Enhance Popular Routes: / (FTR)</a:t>
            </a:r>
          </a:p>
          <a:p>
            <a:r>
              <a:rPr lang="en-IN" sz="1600" dirty="0"/>
              <a:t>Improve service quality on frequently travelled routes and offer </a:t>
            </a:r>
            <a:r>
              <a:rPr lang="en-IN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loyalty programs </a:t>
            </a:r>
            <a:r>
              <a:rPr lang="en-IN" sz="1600" dirty="0"/>
              <a:t>for frequent travellers &amp; </a:t>
            </a:r>
            <a:r>
              <a:rPr lang="en-US" sz="1600" dirty="0"/>
              <a:t>optimize services 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Adult Railcard </a:t>
            </a:r>
            <a:r>
              <a:rPr lang="en-US" sz="1600" dirty="0"/>
              <a:t>holders who experience high delays despite holding railcars.</a:t>
            </a:r>
            <a:endParaRPr lang="en-IN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D6CC17-E068-F70F-5CEA-9A74CE468610}"/>
              </a:ext>
            </a:extLst>
          </p:cNvPr>
          <p:cNvSpPr/>
          <p:nvPr/>
        </p:nvSpPr>
        <p:spPr>
          <a:xfrm>
            <a:off x="6250715" y="3525225"/>
            <a:ext cx="5382483" cy="31829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Reduce Revenue Loss Due to Delayed, Tech &amp; Staffing Issue: (</a:t>
            </a:r>
            <a:r>
              <a:rPr lang="en-IN" b="1" dirty="0">
                <a:solidFill>
                  <a:srgbClr val="FF0000"/>
                </a:solidFill>
              </a:rPr>
              <a:t>Loss: 38,702 - 5.22 %)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Improve punctuality to minimize refund requests and maintain customer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Resolve staffing issues to ensure optimal operational capacity and service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Address operational inefficiencies to enhance overall service reliability and customer experience.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6752B3-1A81-071D-E33E-448202B6A668}"/>
              </a:ext>
            </a:extLst>
          </p:cNvPr>
          <p:cNvSpPr/>
          <p:nvPr/>
        </p:nvSpPr>
        <p:spPr>
          <a:xfrm>
            <a:off x="6250716" y="2075544"/>
            <a:ext cx="5382483" cy="13534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Tailor Services for Railcard Holders: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Maintain fare structure for Disabled and Senior railcard holders and explore </a:t>
            </a: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compensations</a:t>
            </a:r>
            <a:r>
              <a:rPr lang="en-IN" dirty="0"/>
              <a:t> for </a:t>
            </a: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Adult railcard</a:t>
            </a:r>
            <a:r>
              <a:rPr lang="en-IN" dirty="0"/>
              <a:t> holders.</a:t>
            </a:r>
          </a:p>
        </p:txBody>
      </p:sp>
      <p:pic>
        <p:nvPicPr>
          <p:cNvPr id="16" name="Graphic 15" descr="Pin with solid fill">
            <a:extLst>
              <a:ext uri="{FF2B5EF4-FFF2-40B4-BE49-F238E27FC236}">
                <a16:creationId xmlns:a16="http://schemas.microsoft.com/office/drawing/2014/main" id="{AC006D13-88B4-6B38-C360-DB7F3A488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30117">
            <a:off x="885581" y="1951903"/>
            <a:ext cx="228556" cy="228556"/>
          </a:xfrm>
          <a:prstGeom prst="rect">
            <a:avLst/>
          </a:prstGeom>
        </p:spPr>
      </p:pic>
      <p:pic>
        <p:nvPicPr>
          <p:cNvPr id="20" name="Graphic 19" descr="Pin with solid fill">
            <a:extLst>
              <a:ext uri="{FF2B5EF4-FFF2-40B4-BE49-F238E27FC236}">
                <a16:creationId xmlns:a16="http://schemas.microsoft.com/office/drawing/2014/main" id="{CB8B9B20-CC5E-2EDD-2023-924469BE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812" y="4600516"/>
            <a:ext cx="204074" cy="204074"/>
          </a:xfrm>
          <a:prstGeom prst="rect">
            <a:avLst/>
          </a:prstGeom>
        </p:spPr>
      </p:pic>
      <p:pic>
        <p:nvPicPr>
          <p:cNvPr id="22" name="Graphic 21" descr="Pin with solid fill">
            <a:extLst>
              <a:ext uri="{FF2B5EF4-FFF2-40B4-BE49-F238E27FC236}">
                <a16:creationId xmlns:a16="http://schemas.microsoft.com/office/drawing/2014/main" id="{FB9F3EC1-73E4-1AF2-DB00-8576AB289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5728" y="3532389"/>
            <a:ext cx="219073" cy="219073"/>
          </a:xfrm>
          <a:prstGeom prst="rect">
            <a:avLst/>
          </a:prstGeom>
        </p:spPr>
      </p:pic>
      <p:pic>
        <p:nvPicPr>
          <p:cNvPr id="30" name="Graphic 29" descr="Pin with solid fill">
            <a:extLst>
              <a:ext uri="{FF2B5EF4-FFF2-40B4-BE49-F238E27FC236}">
                <a16:creationId xmlns:a16="http://schemas.microsoft.com/office/drawing/2014/main" id="{5F3D6887-B1B0-7DD4-4C8C-D1C3CC317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763" y="3165550"/>
            <a:ext cx="204074" cy="204074"/>
          </a:xfrm>
          <a:prstGeom prst="rect">
            <a:avLst/>
          </a:prstGeom>
        </p:spPr>
      </p:pic>
      <p:pic>
        <p:nvPicPr>
          <p:cNvPr id="5" name="Graphic 4" descr="Pin with solid fill">
            <a:extLst>
              <a:ext uri="{FF2B5EF4-FFF2-40B4-BE49-F238E27FC236}">
                <a16:creationId xmlns:a16="http://schemas.microsoft.com/office/drawing/2014/main" id="{903BF433-86F1-45BA-6C06-FBBBA4F44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7554" y="1981853"/>
            <a:ext cx="219073" cy="2190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717127-5BFC-4575-8CCA-230DC55AF86F}"/>
              </a:ext>
            </a:extLst>
          </p:cNvPr>
          <p:cNvGrpSpPr/>
          <p:nvPr/>
        </p:nvGrpSpPr>
        <p:grpSpPr>
          <a:xfrm>
            <a:off x="918961" y="4652239"/>
            <a:ext cx="5177039" cy="2055900"/>
            <a:chOff x="918961" y="4652239"/>
            <a:chExt cx="5177039" cy="20559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163F9B2-4D94-7870-248E-1D7B02805DE7}"/>
                </a:ext>
              </a:extLst>
            </p:cNvPr>
            <p:cNvSpPr/>
            <p:nvPr/>
          </p:nvSpPr>
          <p:spPr>
            <a:xfrm>
              <a:off x="931519" y="4652239"/>
              <a:ext cx="5164481" cy="20559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600" b="1" dirty="0"/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B9A53263-ADA1-4762-A53E-D65E66A6E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961" y="4702553"/>
              <a:ext cx="5164481" cy="1815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1" u="sng" dirty="0"/>
                <a:t>Prioritize Routes with Massive Delays:</a:t>
              </a:r>
              <a:endParaRPr kumimoji="0" lang="en-US" altLang="en-US" sz="1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Focus on resolving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</a:rPr>
                <a:t>operational and staffing issues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on routes with significant delays, such as Manchester Piccadilly to Leeds.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Implement targeted strategies to enhance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</a:rPr>
                <a:t> punctuality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and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</a:rPr>
                <a:t>service reliability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on these critical routes, preventing travelers from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</a:rPr>
                <a:t>diverting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 to </a:t>
              </a:r>
              <a:r>
                <a:rPr kumimoji="0" lang="en-US" altLang="en-US" sz="1600" i="0" u="none" strike="noStrike" cap="none" normalizeH="0" baseline="0" dirty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</a:rPr>
                <a:t>other modes of travel.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15EAEA-43AC-42C2-A121-D9AA8FE34066}"/>
              </a:ext>
            </a:extLst>
          </p:cNvPr>
          <p:cNvSpPr txBox="1"/>
          <p:nvPr/>
        </p:nvSpPr>
        <p:spPr>
          <a:xfrm>
            <a:off x="6524224" y="6418202"/>
            <a:ext cx="877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Rev:  741,921         D Ref: 26k + (3.53%)        D &amp; S &amp; T Ref: 38,702 (5.22%)</a:t>
            </a:r>
            <a:endParaRPr lang="en-IN" sz="12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66EF8D-AB45-4AC5-9773-B3544DDAFE9D}"/>
              </a:ext>
            </a:extLst>
          </p:cNvPr>
          <p:cNvSpPr/>
          <p:nvPr/>
        </p:nvSpPr>
        <p:spPr>
          <a:xfrm>
            <a:off x="6524224" y="6556702"/>
            <a:ext cx="71784" cy="5985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67823B2-BFBD-4815-8529-419192766005}"/>
              </a:ext>
            </a:extLst>
          </p:cNvPr>
          <p:cNvSpPr/>
          <p:nvPr/>
        </p:nvSpPr>
        <p:spPr>
          <a:xfrm>
            <a:off x="7662943" y="6554992"/>
            <a:ext cx="71784" cy="598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56F94A-97B5-4390-A244-93EA60A70248}"/>
              </a:ext>
            </a:extLst>
          </p:cNvPr>
          <p:cNvSpPr/>
          <p:nvPr/>
        </p:nvSpPr>
        <p:spPr>
          <a:xfrm>
            <a:off x="9212623" y="6563558"/>
            <a:ext cx="71784" cy="5985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99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3" grpId="0" animBg="1"/>
      <p:bldP spid="4" grpId="0" animBg="1"/>
      <p:bldP spid="6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A note on top of a keyboard&#10;&#10;Description automatically generated">
            <a:extLst>
              <a:ext uri="{FF2B5EF4-FFF2-40B4-BE49-F238E27FC236}">
                <a16:creationId xmlns:a16="http://schemas.microsoft.com/office/drawing/2014/main" id="{EA1B7742-619C-C964-B725-ADF06E467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2277"/>
          <a:stretch/>
        </p:blipFill>
        <p:spPr>
          <a:xfrm>
            <a:off x="187388" y="182880"/>
            <a:ext cx="11824481" cy="6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Train">
            <a:extLst>
              <a:ext uri="{FF2B5EF4-FFF2-40B4-BE49-F238E27FC236}">
                <a16:creationId xmlns:a16="http://schemas.microsoft.com/office/drawing/2014/main" id="{AA60391E-D430-8988-4556-42487E89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9ED30-D842-902A-F99A-E6DF234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: A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4029-19AE-F546-95EE-D677D138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061" y="4312561"/>
            <a:ext cx="5649349" cy="1687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Overview of Railway Data</a:t>
            </a:r>
          </a:p>
          <a:p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holding a tablet with a magnifying glass&#10;&#10;Description automatically generated">
            <a:extLst>
              <a:ext uri="{FF2B5EF4-FFF2-40B4-BE49-F238E27FC236}">
                <a16:creationId xmlns:a16="http://schemas.microsoft.com/office/drawing/2014/main" id="{438E6B86-4A64-C683-A9A3-33EA1ED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609" y="2483255"/>
            <a:ext cx="1465715" cy="14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1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92727-3A4A-3AC2-822D-534192F0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Railway Project</a:t>
            </a:r>
            <a:b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E2FC0-2C7D-8F33-D2FA-73FF8E23FDFA}"/>
              </a:ext>
            </a:extLst>
          </p:cNvPr>
          <p:cNvGrpSpPr/>
          <p:nvPr/>
        </p:nvGrpSpPr>
        <p:grpSpPr>
          <a:xfrm>
            <a:off x="4999333" y="2546187"/>
            <a:ext cx="4827655" cy="3472121"/>
            <a:chOff x="3668177" y="2458575"/>
            <a:chExt cx="4827655" cy="3472121"/>
          </a:xfrm>
        </p:grpSpPr>
        <p:pic>
          <p:nvPicPr>
            <p:cNvPr id="8" name="Picture 7" descr="A person in a safety vest and gloves on a train&#10;&#10;Description automatically generated">
              <a:extLst>
                <a:ext uri="{FF2B5EF4-FFF2-40B4-BE49-F238E27FC236}">
                  <a16:creationId xmlns:a16="http://schemas.microsoft.com/office/drawing/2014/main" id="{9C6D109A-B000-2C3D-8392-4609730B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2020" y="2458575"/>
              <a:ext cx="2329928" cy="1437717"/>
            </a:xfrm>
            <a:prstGeom prst="rect">
              <a:avLst/>
            </a:prstGeom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C41D82C-0EFF-4260-950D-2ECD262D2D02}"/>
                </a:ext>
              </a:extLst>
            </p:cNvPr>
            <p:cNvSpPr txBox="1">
              <a:spLocks/>
            </p:cNvSpPr>
            <p:nvPr/>
          </p:nvSpPr>
          <p:spPr>
            <a:xfrm>
              <a:off x="3668177" y="4165193"/>
              <a:ext cx="2643046" cy="42914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4944">
                <a:spcBef>
                  <a:spcPts val="760"/>
                </a:spcBef>
              </a:pPr>
              <a:r>
                <a:rPr lang="en-IN" sz="1824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Operational Significance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34B9C1-0610-168F-1DA4-E6FC4A6E50C3}"/>
                </a:ext>
              </a:extLst>
            </p:cNvPr>
            <p:cNvSpPr txBox="1"/>
            <p:nvPr/>
          </p:nvSpPr>
          <p:spPr>
            <a:xfrm>
              <a:off x="3802176" y="4478054"/>
              <a:ext cx="4693656" cy="1452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The analysis of</a:t>
              </a:r>
              <a:r>
                <a:rPr lang="en-IN" sz="1368" dirty="0"/>
                <a:t> </a:t>
              </a: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railway data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offers insights into efficiency,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reliability, safety</a:t>
              </a:r>
              <a:r>
                <a:rPr lang="en-IN" sz="1368" dirty="0"/>
                <a:t> and punctuality,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Which are crucial for optimizing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railway operations.</a:t>
              </a:r>
              <a:endParaRPr lang="en-I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146BC4-EBEB-7556-1810-33DC027D9BC5}"/>
              </a:ext>
            </a:extLst>
          </p:cNvPr>
          <p:cNvGrpSpPr/>
          <p:nvPr/>
        </p:nvGrpSpPr>
        <p:grpSpPr>
          <a:xfrm>
            <a:off x="1748135" y="2546187"/>
            <a:ext cx="4843315" cy="3860804"/>
            <a:chOff x="1748135" y="2546187"/>
            <a:chExt cx="4843315" cy="3860804"/>
          </a:xfrm>
        </p:grpSpPr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99697C00-8668-F513-55AA-31BDFF11C534}"/>
                </a:ext>
              </a:extLst>
            </p:cNvPr>
            <p:cNvSpPr>
              <a:spLocks/>
            </p:cNvSpPr>
            <p:nvPr/>
          </p:nvSpPr>
          <p:spPr>
            <a:xfrm>
              <a:off x="1873336" y="4344017"/>
              <a:ext cx="2333387" cy="429140"/>
            </a:xfrm>
            <a:prstGeom prst="rect">
              <a:avLst/>
            </a:prstGeom>
          </p:spPr>
          <p:txBody>
            <a:bodyPr/>
            <a:lstStyle/>
            <a:p>
              <a:pPr defTabSz="694944">
                <a:spcAft>
                  <a:spcPts val="600"/>
                </a:spcAft>
              </a:pPr>
              <a:r>
                <a:rPr lang="en-IN" sz="1368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 </a:t>
              </a:r>
              <a:r>
                <a:rPr lang="en-IN" sz="1368" b="1" dirty="0"/>
                <a:t>Richness</a:t>
              </a:r>
              <a:endParaRPr lang="en-IN" sz="136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>
                <a:spcAft>
                  <a:spcPts val="600"/>
                </a:spcAft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A person using a computer&#10;&#10;Description automatically generated">
              <a:extLst>
                <a:ext uri="{FF2B5EF4-FFF2-40B4-BE49-F238E27FC236}">
                  <a16:creationId xmlns:a16="http://schemas.microsoft.com/office/drawing/2014/main" id="{869975AF-21EC-FF9C-F3A5-E3553A027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8135" y="2546187"/>
              <a:ext cx="2230745" cy="14377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F495A7-4A58-3F7A-581B-FFFF61AF2E8E}"/>
                </a:ext>
              </a:extLst>
            </p:cNvPr>
            <p:cNvSpPr txBox="1"/>
            <p:nvPr/>
          </p:nvSpPr>
          <p:spPr>
            <a:xfrm>
              <a:off x="1897794" y="4666899"/>
              <a:ext cx="4693656" cy="1740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Railways collect enormous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amounts of data about the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current </a:t>
              </a:r>
              <a:r>
                <a:rPr lang="en-IN" sz="1368" dirty="0"/>
                <a:t>customer details</a:t>
              </a: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,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providing a comprehensive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view of operations and </a:t>
              </a:r>
            </a:p>
            <a:p>
              <a:pPr defTabSz="694944">
                <a:spcAft>
                  <a:spcPts val="600"/>
                </a:spcAft>
              </a:pPr>
              <a:r>
                <a:rPr lang="en-IN" sz="136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performance.</a:t>
              </a:r>
              <a:endParaRPr lang="en-IN" dirty="0"/>
            </a:p>
          </p:txBody>
        </p:sp>
      </p:grpSp>
      <p:pic>
        <p:nvPicPr>
          <p:cNvPr id="15" name="Picture 14" descr="A train station with a crowd of people&#10;&#10;Description automatically generated">
            <a:extLst>
              <a:ext uri="{FF2B5EF4-FFF2-40B4-BE49-F238E27FC236}">
                <a16:creationId xmlns:a16="http://schemas.microsoft.com/office/drawing/2014/main" id="{AF7169B9-ECB9-E352-9D67-23DD036C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954" y="2546187"/>
            <a:ext cx="2329928" cy="14377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5582B-826A-2DE4-E975-F30B83CEDD79}"/>
              </a:ext>
            </a:extLst>
          </p:cNvPr>
          <p:cNvSpPr txBox="1"/>
          <p:nvPr/>
        </p:nvSpPr>
        <p:spPr>
          <a:xfrm>
            <a:off x="8573954" y="4545402"/>
            <a:ext cx="4693656" cy="877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IN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Railway data analysis directly impacts</a:t>
            </a:r>
          </a:p>
          <a:p>
            <a:pPr defTabSz="694944">
              <a:spcAft>
                <a:spcPts val="600"/>
              </a:spcAft>
            </a:pPr>
            <a:r>
              <a:rPr lang="en-IN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public by ensuring improved service</a:t>
            </a:r>
          </a:p>
          <a:p>
            <a:pPr defTabSz="694944">
              <a:spcAft>
                <a:spcPts val="600"/>
              </a:spcAft>
            </a:pPr>
            <a:r>
              <a:rPr lang="en-IN" sz="136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quality.</a:t>
            </a:r>
            <a:endParaRPr lang="en-IN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ED5B877-93A6-22B1-6997-0A3567D1EFF4}"/>
              </a:ext>
            </a:extLst>
          </p:cNvPr>
          <p:cNvSpPr txBox="1">
            <a:spLocks/>
          </p:cNvSpPr>
          <p:nvPr/>
        </p:nvSpPr>
        <p:spPr>
          <a:xfrm>
            <a:off x="8587395" y="4180246"/>
            <a:ext cx="2333387" cy="429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4944">
              <a:spcBef>
                <a:spcPts val="760"/>
              </a:spcBef>
            </a:pPr>
            <a:r>
              <a:rPr lang="en-IN" sz="1824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Impact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Lantern">
                <a:extLst>
                  <a:ext uri="{FF2B5EF4-FFF2-40B4-BE49-F238E27FC236}">
                    <a16:creationId xmlns:a16="http://schemas.microsoft.com/office/drawing/2014/main" id="{A178821F-1430-D45D-446D-D8EE7A20F9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0015020"/>
                  </p:ext>
                </p:extLst>
              </p:nvPr>
            </p:nvGraphicFramePr>
            <p:xfrm>
              <a:off x="10973401" y="306681"/>
              <a:ext cx="393929" cy="136167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Lantern">
                <a:extLst>
                  <a:ext uri="{FF2B5EF4-FFF2-40B4-BE49-F238E27FC236}">
                    <a16:creationId xmlns:a16="http://schemas.microsoft.com/office/drawing/2014/main" id="{A178821F-1430-D45D-446D-D8EE7A20F9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73401" y="30668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9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in Data Preparation</a:t>
            </a: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9EF61D-C224-0326-33ED-699F5603B19F}"/>
              </a:ext>
            </a:extLst>
          </p:cNvPr>
          <p:cNvGrpSpPr/>
          <p:nvPr/>
        </p:nvGrpSpPr>
        <p:grpSpPr>
          <a:xfrm>
            <a:off x="838200" y="2910883"/>
            <a:ext cx="3373214" cy="2566429"/>
            <a:chOff x="838200" y="2910883"/>
            <a:chExt cx="3373214" cy="25664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0331ECA-3B5C-BEB0-1798-F0D9C9E58ADE}"/>
                </a:ext>
              </a:extLst>
            </p:cNvPr>
            <p:cNvSpPr/>
            <p:nvPr/>
          </p:nvSpPr>
          <p:spPr>
            <a:xfrm>
              <a:off x="838200" y="2910883"/>
              <a:ext cx="3344296" cy="2566429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DA0DF-AC86-6E19-0C94-70C573518EC4}"/>
                </a:ext>
              </a:extLst>
            </p:cNvPr>
            <p:cNvSpPr txBox="1"/>
            <p:nvPr/>
          </p:nvSpPr>
          <p:spPr>
            <a:xfrm>
              <a:off x="1413808" y="3044725"/>
              <a:ext cx="2415325" cy="35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37225">
                <a:spcAft>
                  <a:spcPts val="654"/>
                </a:spcAft>
              </a:pPr>
              <a:r>
                <a:rPr lang="en-IN" sz="1648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 Format Issues</a:t>
              </a:r>
              <a:endParaRPr lang="en-US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E523A1-644C-46E0-FD61-4D549933207A}"/>
                </a:ext>
              </a:extLst>
            </p:cNvPr>
            <p:cNvSpPr txBox="1"/>
            <p:nvPr/>
          </p:nvSpPr>
          <p:spPr>
            <a:xfrm>
              <a:off x="1031525" y="3613106"/>
              <a:ext cx="3179889" cy="153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1633" indent="-261633" defTabSz="837225">
                <a:spcAft>
                  <a:spcPts val="654"/>
                </a:spcAft>
                <a:buFont typeface="Arial" panose="020B0604020202020204" pitchFamily="34" charset="0"/>
                <a:buChar char="•"/>
              </a:pPr>
              <a:r>
                <a:rPr lang="en-IN" sz="16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 received in various formats.</a:t>
              </a:r>
            </a:p>
            <a:p>
              <a:pPr marL="261633" indent="-261633" defTabSz="837225">
                <a:spcAft>
                  <a:spcPts val="654"/>
                </a:spcAft>
                <a:buFont typeface="Arial" panose="020B0604020202020204" pitchFamily="34" charset="0"/>
                <a:buChar char="•"/>
              </a:pPr>
              <a:endParaRPr lang="en-IN" sz="1648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261633" indent="-261633" defTabSz="837225">
                <a:spcAft>
                  <a:spcPts val="654"/>
                </a:spcAft>
                <a:buFont typeface="Arial" panose="020B0604020202020204" pitchFamily="34" charset="0"/>
                <a:buChar char="•"/>
              </a:pPr>
              <a:r>
                <a:rPr lang="en-IN" sz="16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Time-consuming data cleaning and transformation processes.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2D5FE8-D2FC-10E6-A1B0-013785EFE0E1}"/>
              </a:ext>
            </a:extLst>
          </p:cNvPr>
          <p:cNvGrpSpPr/>
          <p:nvPr/>
        </p:nvGrpSpPr>
        <p:grpSpPr>
          <a:xfrm>
            <a:off x="7638501" y="2932771"/>
            <a:ext cx="3715299" cy="2522653"/>
            <a:chOff x="7638501" y="2932771"/>
            <a:chExt cx="3715299" cy="252265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A1F5D6C-10F5-4BE3-686E-90A31E218C00}"/>
                </a:ext>
              </a:extLst>
            </p:cNvPr>
            <p:cNvSpPr/>
            <p:nvPr/>
          </p:nvSpPr>
          <p:spPr>
            <a:xfrm>
              <a:off x="8009504" y="2932771"/>
              <a:ext cx="3344296" cy="2522653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A521C4-1221-FE11-B033-823BD4D17EB5}"/>
                </a:ext>
              </a:extLst>
            </p:cNvPr>
            <p:cNvSpPr txBox="1"/>
            <p:nvPr/>
          </p:nvSpPr>
          <p:spPr>
            <a:xfrm>
              <a:off x="7638501" y="3429000"/>
              <a:ext cx="3715299" cy="1539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80245" lvl="1" indent="-261633" defTabSz="837225">
                <a:spcAft>
                  <a:spcPts val="654"/>
                </a:spcAft>
                <a:buFont typeface="Arial" panose="020B0604020202020204" pitchFamily="34" charset="0"/>
                <a:buChar char="•"/>
              </a:pPr>
              <a:r>
                <a:rPr lang="en-IN" sz="16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Delays in analysis due to data preparation challenges.</a:t>
              </a:r>
            </a:p>
            <a:p>
              <a:pPr marL="418612" lvl="1" defTabSz="837225">
                <a:spcAft>
                  <a:spcPts val="654"/>
                </a:spcAft>
              </a:pPr>
              <a:endParaRPr lang="en-IN" sz="1648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marL="680245" lvl="1" indent="-261633" defTabSz="837225">
                <a:spcAft>
                  <a:spcPts val="654"/>
                </a:spcAft>
                <a:buFont typeface="Arial" panose="020B0604020202020204" pitchFamily="34" charset="0"/>
                <a:buChar char="•"/>
              </a:pPr>
              <a:r>
                <a:rPr lang="en-IN" sz="164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Potential for errors in analysis if data issues are not addressed.</a:t>
              </a:r>
              <a:endParaRPr lang="en-I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2C0062-9A6A-3470-BBD3-476964F5A8A2}"/>
                </a:ext>
              </a:extLst>
            </p:cNvPr>
            <p:cNvSpPr txBox="1"/>
            <p:nvPr/>
          </p:nvSpPr>
          <p:spPr>
            <a:xfrm>
              <a:off x="8265852" y="3026956"/>
              <a:ext cx="2831599" cy="35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37225">
                <a:spcAft>
                  <a:spcPts val="654"/>
                </a:spcAft>
              </a:pPr>
              <a:r>
                <a:rPr lang="en-IN" sz="1648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                   Impact</a:t>
              </a:r>
              <a:endParaRPr lang="en-IN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4B815B-6DC3-ED41-95E9-F1709224AA1F}"/>
              </a:ext>
            </a:extLst>
          </p:cNvPr>
          <p:cNvGrpSpPr/>
          <p:nvPr/>
        </p:nvGrpSpPr>
        <p:grpSpPr>
          <a:xfrm>
            <a:off x="4426144" y="2932771"/>
            <a:ext cx="3375274" cy="2522653"/>
            <a:chOff x="4426144" y="2932771"/>
            <a:chExt cx="3375274" cy="252265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BD601E-ADDF-B635-0B72-4F716AAE18BE}"/>
                </a:ext>
              </a:extLst>
            </p:cNvPr>
            <p:cNvGrpSpPr/>
            <p:nvPr/>
          </p:nvGrpSpPr>
          <p:grpSpPr>
            <a:xfrm>
              <a:off x="4426144" y="2932771"/>
              <a:ext cx="3375274" cy="2522653"/>
              <a:chOff x="4392874" y="2932771"/>
              <a:chExt cx="3375274" cy="2522653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3C93E1D-A194-C908-D06A-CECF10F4A704}"/>
                  </a:ext>
                </a:extLst>
              </p:cNvPr>
              <p:cNvSpPr/>
              <p:nvPr/>
            </p:nvSpPr>
            <p:spPr>
              <a:xfrm>
                <a:off x="4392874" y="2932771"/>
                <a:ext cx="3344296" cy="252265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D1D5E9-CDED-A1E6-D6CF-EE6BDF6151D0}"/>
                  </a:ext>
                </a:extLst>
              </p:cNvPr>
              <p:cNvSpPr txBox="1"/>
              <p:nvPr/>
            </p:nvSpPr>
            <p:spPr>
              <a:xfrm>
                <a:off x="4423852" y="3604590"/>
                <a:ext cx="3344296" cy="1792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1633" indent="-261633" defTabSz="837225">
                  <a:spcAft>
                    <a:spcPts val="654"/>
                  </a:spcAft>
                  <a:buFont typeface="Arial" panose="020B0604020202020204" pitchFamily="34" charset="0"/>
                  <a:buChar char="•"/>
                </a:pPr>
                <a:r>
                  <a:rPr lang="en-IN" sz="164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Ensuring data accuracy, consistency, and reliability.</a:t>
                </a:r>
              </a:p>
              <a:p>
                <a:pPr defTabSz="837225">
                  <a:spcAft>
                    <a:spcPts val="654"/>
                  </a:spcAft>
                </a:pPr>
                <a:r>
                  <a:rPr lang="en-IN" sz="164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L="261633" indent="-261633" defTabSz="837225">
                  <a:spcAft>
                    <a:spcPts val="654"/>
                  </a:spcAft>
                  <a:buFont typeface="Arial" panose="020B0604020202020204" pitchFamily="34" charset="0"/>
                  <a:buChar char="•"/>
                </a:pPr>
                <a:r>
                  <a:rPr lang="en-IN" sz="1648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Importance of high-quality data for meaningful analysis and decision-making.</a:t>
                </a:r>
                <a:endParaRPr lang="en-US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46D04-12E0-4438-A152-DB2B5E91BE5B}"/>
                </a:ext>
              </a:extLst>
            </p:cNvPr>
            <p:cNvSpPr txBox="1"/>
            <p:nvPr/>
          </p:nvSpPr>
          <p:spPr>
            <a:xfrm>
              <a:off x="4758104" y="3044724"/>
              <a:ext cx="2831599" cy="354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37225">
                <a:spcAft>
                  <a:spcPts val="654"/>
                </a:spcAft>
              </a:pPr>
              <a:r>
                <a:rPr lang="en-IN" sz="1648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Data Quality and Integrity</a:t>
              </a:r>
              <a:endParaRPr lang="en-US" b="1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Lantern">
                <a:extLst>
                  <a:ext uri="{FF2B5EF4-FFF2-40B4-BE49-F238E27FC236}">
                    <a16:creationId xmlns:a16="http://schemas.microsoft.com/office/drawing/2014/main" id="{86F587C1-7DCF-0C86-0A3D-32FF865565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3336909"/>
                  </p:ext>
                </p:extLst>
              </p:nvPr>
            </p:nvGraphicFramePr>
            <p:xfrm>
              <a:off x="10973401" y="295251"/>
              <a:ext cx="393929" cy="136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Lantern">
                <a:extLst>
                  <a:ext uri="{FF2B5EF4-FFF2-40B4-BE49-F238E27FC236}">
                    <a16:creationId xmlns:a16="http://schemas.microsoft.com/office/drawing/2014/main" id="{86F587C1-7DCF-0C86-0A3D-32FF865565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3401" y="29525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4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Train">
            <a:extLst>
              <a:ext uri="{FF2B5EF4-FFF2-40B4-BE49-F238E27FC236}">
                <a16:creationId xmlns:a16="http://schemas.microsoft.com/office/drawing/2014/main" id="{AA60391E-D430-8988-4556-42487E89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9ED30-D842-902A-F99A-E6DF234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2851016"/>
            <a:ext cx="5649349" cy="20720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: B</a:t>
            </a:r>
            <a:b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4029-19AE-F546-95EE-D677D138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2061" y="4312561"/>
            <a:ext cx="5649349" cy="1687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Railway Data Analysis</a:t>
            </a:r>
          </a:p>
          <a:p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omputer with a magnifying glass&#10;&#10;Description automatically generated">
            <a:extLst>
              <a:ext uri="{FF2B5EF4-FFF2-40B4-BE49-F238E27FC236}">
                <a16:creationId xmlns:a16="http://schemas.microsoft.com/office/drawing/2014/main" id="{23CB86FD-AEF0-83EB-3D88-C5A46B99F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967" y="2456831"/>
            <a:ext cx="1604759" cy="16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Peak Times and Delay Impact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9F5C0-8E7B-A597-CBA0-68324E27E8BD}"/>
              </a:ext>
            </a:extLst>
          </p:cNvPr>
          <p:cNvSpPr txBox="1"/>
          <p:nvPr/>
        </p:nvSpPr>
        <p:spPr>
          <a:xfrm>
            <a:off x="5206622" y="2897555"/>
            <a:ext cx="6776114" cy="3139321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Correlation with Delays: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Morning peak (9 AM) and evening peak (6 PM)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Average delays range from 23 seconds to 11.61 minutes</a:t>
            </a:r>
          </a:p>
          <a:p>
            <a:pPr lvl="1"/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Additional Delays: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Late morning (10 AM to 12 PM)</a:t>
            </a:r>
          </a:p>
          <a:p>
            <a:pPr lvl="1"/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Operational Assumptions: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High passenger volumes and operational constraints cause delays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3F4179-5AE0-8152-220C-3D01232B01F7}"/>
              </a:ext>
            </a:extLst>
          </p:cNvPr>
          <p:cNvSpPr txBox="1"/>
          <p:nvPr/>
        </p:nvSpPr>
        <p:spPr>
          <a:xfrm>
            <a:off x="348018" y="2025455"/>
            <a:ext cx="3828198" cy="1477328"/>
          </a:xfrm>
          <a:prstGeom prst="rect">
            <a:avLst/>
          </a:prstGeom>
          <a:noFill/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b="1" dirty="0"/>
              <a:t>Peak Times: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Morning Peak:</a:t>
            </a:r>
            <a:r>
              <a:rPr lang="en-IN" dirty="0"/>
              <a:t> 6-9 AM</a:t>
            </a:r>
          </a:p>
          <a:p>
            <a:r>
              <a:rPr lang="en-IN" dirty="0"/>
              <a:t>Commuters heading to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Evening Peak:</a:t>
            </a:r>
            <a:r>
              <a:rPr lang="en-IN" dirty="0"/>
              <a:t> 5-8 PM</a:t>
            </a:r>
          </a:p>
          <a:p>
            <a:r>
              <a:rPr lang="en-IN" dirty="0"/>
              <a:t>Commuters returning home</a:t>
            </a:r>
          </a:p>
        </p:txBody>
      </p:sp>
      <p:pic>
        <p:nvPicPr>
          <p:cNvPr id="21" name="Graphic 20" descr="Arrow: Rotate right with solid fill">
            <a:extLst>
              <a:ext uri="{FF2B5EF4-FFF2-40B4-BE49-F238E27FC236}">
                <a16:creationId xmlns:a16="http://schemas.microsoft.com/office/drawing/2014/main" id="{7C4FC614-4045-F4A1-5950-2E51D9F2A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21794">
            <a:off x="4110822" y="1617488"/>
            <a:ext cx="1417092" cy="14170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979051-3F2C-CF8A-BCDA-E9238852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8" y="3803362"/>
            <a:ext cx="4606119" cy="30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A clock with arrows pointing at the time&#10;&#10;Description automatically generated">
            <a:extLst>
              <a:ext uri="{FF2B5EF4-FFF2-40B4-BE49-F238E27FC236}">
                <a16:creationId xmlns:a16="http://schemas.microsoft.com/office/drawing/2014/main" id="{50F1C4F6-4494-0B2C-17F9-36D168770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660" y="-97617"/>
            <a:ext cx="1788305" cy="17883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2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Lantern">
                <a:extLst>
                  <a:ext uri="{FF2B5EF4-FFF2-40B4-BE49-F238E27FC236}">
                    <a16:creationId xmlns:a16="http://schemas.microsoft.com/office/drawing/2014/main" id="{584187BC-5724-99A7-745A-38E4227011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5519665"/>
                  </p:ext>
                </p:extLst>
              </p:nvPr>
            </p:nvGraphicFramePr>
            <p:xfrm>
              <a:off x="10973401" y="295251"/>
              <a:ext cx="393929" cy="13616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Lantern">
                <a:extLst>
                  <a:ext uri="{FF2B5EF4-FFF2-40B4-BE49-F238E27FC236}">
                    <a16:creationId xmlns:a16="http://schemas.microsoft.com/office/drawing/2014/main" id="{584187BC-5724-99A7-745A-38E4227011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3401" y="29525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54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Journey Patterns of Frequent Travelers</a:t>
            </a:r>
            <a:r>
              <a:rPr lang="en-IN" sz="3200" dirty="0">
                <a:solidFill>
                  <a:schemeClr val="bg1"/>
                </a:solidFill>
                <a:effectLst/>
              </a:rPr>
              <a:t> 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1D8255-96FA-6300-1F64-AAF58160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79" y="78393"/>
            <a:ext cx="1534861" cy="148546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CB81F1-70BB-8068-C61A-03AD023D5521}"/>
              </a:ext>
            </a:extLst>
          </p:cNvPr>
          <p:cNvSpPr/>
          <p:nvPr/>
        </p:nvSpPr>
        <p:spPr>
          <a:xfrm>
            <a:off x="7097027" y="3603208"/>
            <a:ext cx="4903470" cy="16411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Frequent Travelers By Popular Routes: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Manchester Piccadilly to London Euston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Liverpool Lime Street to Manchester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Routes involving Birmingham New Street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24FA3-F1E9-D8C2-5793-87729404677C}"/>
              </a:ext>
            </a:extLst>
          </p:cNvPr>
          <p:cNvSpPr/>
          <p:nvPr/>
        </p:nvSpPr>
        <p:spPr>
          <a:xfrm>
            <a:off x="7097027" y="5451496"/>
            <a:ext cx="4903470" cy="12780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Frequent Travelers By Payment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Dominance of credit cards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Followed by contactless payments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F5CE0C-56E8-392B-9318-A7F8DBAB34B5}"/>
              </a:ext>
            </a:extLst>
          </p:cNvPr>
          <p:cNvSpPr/>
          <p:nvPr/>
        </p:nvSpPr>
        <p:spPr>
          <a:xfrm>
            <a:off x="6291618" y="1747023"/>
            <a:ext cx="5708879" cy="164115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/>
              <a:t>Frequent Travelers By Traveler Profile: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Preference for economical journeys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 use of credit cards and contactless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Majority without railcards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DC9C62-3C6C-B732-117E-1F6241628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/>
          <a:stretch/>
        </p:blipFill>
        <p:spPr bwMode="auto">
          <a:xfrm>
            <a:off x="191503" y="1858283"/>
            <a:ext cx="5052074" cy="48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Arrow: Slight curve outline">
            <a:extLst>
              <a:ext uri="{FF2B5EF4-FFF2-40B4-BE49-F238E27FC236}">
                <a16:creationId xmlns:a16="http://schemas.microsoft.com/office/drawing/2014/main" id="{0F8D2C80-61B4-B4BC-16B7-FA8EEDE2C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3577" y="3783512"/>
            <a:ext cx="1704848" cy="13272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Lantern">
                <a:extLst>
                  <a:ext uri="{FF2B5EF4-FFF2-40B4-BE49-F238E27FC236}">
                    <a16:creationId xmlns:a16="http://schemas.microsoft.com/office/drawing/2014/main" id="{0B3481E4-A2CF-2D07-3F15-6CA93CADB3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5864140"/>
                  </p:ext>
                </p:extLst>
              </p:nvPr>
            </p:nvGraphicFramePr>
            <p:xfrm>
              <a:off x="10973401" y="306681"/>
              <a:ext cx="393929" cy="13616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Lantern">
                <a:extLst>
                  <a:ext uri="{FF2B5EF4-FFF2-40B4-BE49-F238E27FC236}">
                    <a16:creationId xmlns:a16="http://schemas.microsoft.com/office/drawing/2014/main" id="{0B3481E4-A2CF-2D07-3F15-6CA93CADB3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3401" y="30668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68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E7AA1-D3D8-B8C6-FD94-0794DE14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00580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Revenue Impact of Delays and Refunds</a:t>
            </a:r>
            <a:endParaRPr lang="en-US" sz="3200" b="1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F5CE0C-56E8-392B-9318-A7F8DBAB34B5}"/>
              </a:ext>
            </a:extLst>
          </p:cNvPr>
          <p:cNvSpPr/>
          <p:nvPr/>
        </p:nvSpPr>
        <p:spPr>
          <a:xfrm>
            <a:off x="6718405" y="3215873"/>
            <a:ext cx="5116326" cy="201167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u="sng" dirty="0"/>
              <a:t>Revenue Loss Due to Delays</a:t>
            </a:r>
          </a:p>
          <a:p>
            <a:endParaRPr lang="en-IN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Total Revenue:</a:t>
            </a:r>
            <a:r>
              <a:rPr lang="en-IN" dirty="0"/>
              <a:t> 741,921 from ticket sales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Refunds Due to Delays:</a:t>
            </a:r>
            <a:r>
              <a:rPr lang="en-IN" dirty="0"/>
              <a:t> </a:t>
            </a:r>
            <a:r>
              <a:rPr lang="en-IN" b="1" dirty="0">
                <a:solidFill>
                  <a:srgbClr val="FF0000"/>
                </a:solidFill>
              </a:rPr>
              <a:t>26,165 </a:t>
            </a:r>
          </a:p>
          <a:p>
            <a:r>
              <a:rPr lang="en-IN" dirty="0"/>
              <a:t>(3.53% of total revenue)</a:t>
            </a:r>
          </a:p>
          <a:p>
            <a:r>
              <a:rPr lang="en-IN" b="1" dirty="0"/>
              <a:t>Net Revenue:</a:t>
            </a:r>
            <a:r>
              <a:rPr lang="en-IN" dirty="0"/>
              <a:t> 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715,756</a:t>
            </a:r>
          </a:p>
          <a:p>
            <a:r>
              <a:rPr lang="en-IN" b="1" dirty="0"/>
              <a:t>Impact: </a:t>
            </a:r>
            <a:r>
              <a:rPr lang="en-IN" dirty="0"/>
              <a:t>Significant revenue loss due to delays</a:t>
            </a:r>
          </a:p>
        </p:txBody>
      </p:sp>
      <p:pic>
        <p:nvPicPr>
          <p:cNvPr id="6" name="Picture 5" descr="A red circle with white arrow pointing down&#10;&#10;Description automatically generated">
            <a:extLst>
              <a:ext uri="{FF2B5EF4-FFF2-40B4-BE49-F238E27FC236}">
                <a16:creationId xmlns:a16="http://schemas.microsoft.com/office/drawing/2014/main" id="{A1183487-B306-4B45-F6A3-782B7B5C7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70" y="157905"/>
            <a:ext cx="1374877" cy="137487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D7D9C0F-F14F-4DDC-8A45-328EC8655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29" y="2792963"/>
            <a:ext cx="632257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Arrow: Rotate left with solid fill">
            <a:extLst>
              <a:ext uri="{FF2B5EF4-FFF2-40B4-BE49-F238E27FC236}">
                <a16:creationId xmlns:a16="http://schemas.microsoft.com/office/drawing/2014/main" id="{EF6FC416-AA54-1C9D-3DBC-7FB0F4C1B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488598" flipH="1">
            <a:off x="5744540" y="2072257"/>
            <a:ext cx="1052269" cy="114019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Lantern">
                <a:extLst>
                  <a:ext uri="{FF2B5EF4-FFF2-40B4-BE49-F238E27FC236}">
                    <a16:creationId xmlns:a16="http://schemas.microsoft.com/office/drawing/2014/main" id="{14DC7DB6-4F40-3731-C386-6C4DB5E48F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8538448"/>
                  </p:ext>
                </p:extLst>
              </p:nvPr>
            </p:nvGraphicFramePr>
            <p:xfrm>
              <a:off x="10973401" y="295251"/>
              <a:ext cx="393929" cy="136167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93929" cy="1361676"/>
                    </a:xfrm>
                    <a:prstGeom prst="rect">
                      <a:avLst/>
                    </a:prstGeom>
                  </am3d:spPr>
                  <am3d:camera>
                    <am3d:pos x="0" y="0" z="502390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581821" d="1000000"/>
                    <am3d:preTrans dx="-549171" dy="17989747" dz="28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327" ay="5148654" az="-131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6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Lantern">
                <a:extLst>
                  <a:ext uri="{FF2B5EF4-FFF2-40B4-BE49-F238E27FC236}">
                    <a16:creationId xmlns:a16="http://schemas.microsoft.com/office/drawing/2014/main" id="{14DC7DB6-4F40-3731-C386-6C4DB5E48F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73401" y="295251"/>
                <a:ext cx="393929" cy="1361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971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3557</TotalTime>
  <Words>1234</Words>
  <Application>Microsoft Office PowerPoint</Application>
  <PresentationFormat>Widescreen</PresentationFormat>
  <Paragraphs>210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Railway Data Analysis</vt:lpstr>
      <vt:lpstr>Content </vt:lpstr>
      <vt:lpstr>Section : A</vt:lpstr>
      <vt:lpstr>Importance of Railway Project </vt:lpstr>
      <vt:lpstr>Challenges in Data Preparation</vt:lpstr>
      <vt:lpstr>Section : B </vt:lpstr>
      <vt:lpstr>Peak Times and Delay Impact</vt:lpstr>
      <vt:lpstr>Journey Patterns of Frequent Travelers </vt:lpstr>
      <vt:lpstr>Revenue Impact of Delays and Refunds</vt:lpstr>
      <vt:lpstr>Revenue &amp; Average Ticket Price By Ticket Type &amp; Class </vt:lpstr>
      <vt:lpstr>Ticket Purchase Trends</vt:lpstr>
      <vt:lpstr>Payment Method Trends</vt:lpstr>
      <vt:lpstr>Impact of Railcards on Ticket Prices and Journey Delays </vt:lpstr>
      <vt:lpstr>Journey Performance by Departure and Arrival Stations: </vt:lpstr>
      <vt:lpstr>Revenue and Delay Analysis by Railcard and Station</vt:lpstr>
      <vt:lpstr>Journey Delay Impact by  Hour Of Day</vt:lpstr>
      <vt:lpstr>Section : C </vt:lpstr>
      <vt:lpstr>Insights and Decision-Making 1.0.0</vt:lpstr>
      <vt:lpstr>Insights and Decision-Making 1.0.1</vt:lpstr>
      <vt:lpstr>Insights and Decision-Making 1.0.2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Data Analysis</dc:title>
  <dc:creator>Abhishek Senapati</dc:creator>
  <cp:lastModifiedBy>Abhishek Senapati</cp:lastModifiedBy>
  <cp:revision>50</cp:revision>
  <dcterms:created xsi:type="dcterms:W3CDTF">2024-06-23T07:21:55Z</dcterms:created>
  <dcterms:modified xsi:type="dcterms:W3CDTF">2024-06-27T19:00:36Z</dcterms:modified>
</cp:coreProperties>
</file>